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88" r:id="rId3"/>
    <p:sldMasterId id="2147483717" r:id="rId4"/>
    <p:sldMasterId id="2147483733" r:id="rId5"/>
    <p:sldMasterId id="2147483748" r:id="rId6"/>
    <p:sldMasterId id="2147483762" r:id="rId7"/>
    <p:sldMasterId id="2147483775" r:id="rId8"/>
  </p:sldMasterIdLst>
  <p:notesMasterIdLst>
    <p:notesMasterId r:id="rId59"/>
  </p:notesMasterIdLst>
  <p:sldIdLst>
    <p:sldId id="257" r:id="rId9"/>
    <p:sldId id="258" r:id="rId10"/>
    <p:sldId id="270" r:id="rId11"/>
    <p:sldId id="259" r:id="rId12"/>
    <p:sldId id="260" r:id="rId13"/>
    <p:sldId id="261" r:id="rId14"/>
    <p:sldId id="262" r:id="rId15"/>
    <p:sldId id="266" r:id="rId16"/>
    <p:sldId id="267" r:id="rId17"/>
    <p:sldId id="264" r:id="rId18"/>
    <p:sldId id="308" r:id="rId19"/>
    <p:sldId id="265" r:id="rId20"/>
    <p:sldId id="263" r:id="rId21"/>
    <p:sldId id="269" r:id="rId22"/>
    <p:sldId id="268" r:id="rId23"/>
    <p:sldId id="271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95" r:id="rId39"/>
    <p:sldId id="289" r:id="rId40"/>
    <p:sldId id="291" r:id="rId41"/>
    <p:sldId id="290" r:id="rId42"/>
    <p:sldId id="292" r:id="rId43"/>
    <p:sldId id="293" r:id="rId44"/>
    <p:sldId id="294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27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88EA9-CD92-458D-94BB-BE4A2573218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EC53-91C7-4E29-BB42-A50D131B6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83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064E2-22FD-42BC-8165-7FD510217A1B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780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Princeton</a:t>
            </a:r>
            <a:r>
              <a:rPr lang="en-US" baseline="0" dirty="0"/>
              <a:t> annotations and dataset differences</a:t>
            </a:r>
          </a:p>
          <a:p>
            <a:r>
              <a:rPr lang="en-US" baseline="0" dirty="0"/>
              <a:t>(Reference dataset for </a:t>
            </a:r>
            <a:r>
              <a:rPr lang="en-US" baseline="0" dirty="0" err="1"/>
              <a:t>statistitcs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AE43B-1292-43F3-9896-06072F055B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0877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Piece by</a:t>
            </a:r>
            <a:r>
              <a:rPr lang="en-US" baseline="0" dirty="0"/>
              <a:t> piece error &amp; solution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AE43B-1292-43F3-9896-06072F055B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780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3360AD-54A9-4EB1-8FCE-4211F85B24AE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432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53AF66-13B0-4EDE-9DF3-77FAE11325CC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209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12E77-612C-4C8A-8162-40F92C7A45D6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979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472DF7-3C57-4E4B-9864-187DA9051BFB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827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77F6A-032D-4BD5-97CD-4C9956EE1F0E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276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47BC5-9EFA-4F51-8544-EF0566E47230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6601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fold</a:t>
            </a:r>
          </a:p>
          <a:p>
            <a:r>
              <a:rPr lang="en-US" dirty="0"/>
              <a:t>20180624142333436_17797_1R_Tape162_TEMCA3_01_reimaging_000017_0_64_39.png</a:t>
            </a:r>
          </a:p>
          <a:p>
            <a:endParaRPr lang="en-US" dirty="0"/>
          </a:p>
          <a:p>
            <a:r>
              <a:rPr lang="en-US" dirty="0"/>
              <a:t>crack</a:t>
            </a:r>
          </a:p>
          <a:p>
            <a:r>
              <a:rPr lang="en-US" dirty="0"/>
              <a:t>20170503141606362_295434_5LC_0064_01_001043_0_5_25.png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AE43B-1292-43F3-9896-06072F055B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442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sample sizes in person</a:t>
            </a:r>
          </a:p>
          <a:p>
            <a:r>
              <a:rPr lang="en-US" baseline="0"/>
              <a:t>M</a:t>
            </a:r>
            <a:endParaRPr lang="en-US" baseline="0" dirty="0"/>
          </a:p>
          <a:p>
            <a:endParaRPr lang="en-US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function: stochastic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function: binary cross entropy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AE43B-1292-43F3-9896-06072F055B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0560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402871"/>
            <a:ext cx="10363200" cy="1571624"/>
          </a:xfrm>
        </p:spPr>
        <p:txBody>
          <a:bodyPr tIns="91440" bIns="91440">
            <a:noAutofit/>
          </a:bodyPr>
          <a:lstStyle>
            <a:lvl1pPr algn="ctr"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788549"/>
            <a:ext cx="10363200" cy="8381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9648" y="5337426"/>
            <a:ext cx="5784032" cy="10633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06335" y="3653359"/>
            <a:ext cx="3990028" cy="34490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750" y="5817796"/>
            <a:ext cx="2447671" cy="5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6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576">
          <p15:clr>
            <a:srgbClr val="FBAE40"/>
          </p15:clr>
        </p15:guide>
        <p15:guide id="3" pos="7104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1008">
          <p15:clr>
            <a:srgbClr val="FBAE40"/>
          </p15:clr>
        </p15:guide>
        <p15:guide id="6" orient="horz" pos="200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14337" y="8"/>
            <a:ext cx="122063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" y="2366964"/>
            <a:ext cx="4876800" cy="32004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2366964"/>
            <a:ext cx="4876800" cy="32004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8024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84648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baseline="0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1053217"/>
            <a:ext cx="10363200" cy="116056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3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7442" y="1122364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45266" y="1122364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27442" y="3785353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45266" y="3785353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927441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45265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927441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345265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406401" y="647299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57" y="6422364"/>
            <a:ext cx="338993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8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o Slide 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" y="2366964"/>
            <a:ext cx="4876800" cy="32004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2366964"/>
            <a:ext cx="4876800" cy="32004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8024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84648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baseline="0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1053207"/>
            <a:ext cx="10363200" cy="1160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406401" y="647299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56" y="6422364"/>
            <a:ext cx="338993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5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o Slide 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-14337" y="8"/>
            <a:ext cx="122063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" y="2366964"/>
            <a:ext cx="4876800" cy="32004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2366964"/>
            <a:ext cx="4876800" cy="32004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8024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84648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baseline="0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1053207"/>
            <a:ext cx="10363200" cy="116056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406401" y="647299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57" y="6422364"/>
            <a:ext cx="338993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1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o Slide 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56173"/>
            <a:ext cx="10363200" cy="62865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56101" y="977900"/>
            <a:ext cx="4908551" cy="1933742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366239" y="2973890"/>
            <a:ext cx="4898412" cy="6889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66239" y="5845175"/>
            <a:ext cx="4901184" cy="512762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373731" y="3937919"/>
            <a:ext cx="2310397" cy="173279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8954254" y="3937919"/>
            <a:ext cx="2310397" cy="173279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14400" y="977901"/>
            <a:ext cx="5181600" cy="7091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914400" y="1527599"/>
            <a:ext cx="5181600" cy="44859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06401" y="647299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56" y="6422364"/>
            <a:ext cx="338993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0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o Slide 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14337" y="8"/>
            <a:ext cx="122063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56173"/>
            <a:ext cx="10363200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56101" y="977900"/>
            <a:ext cx="4908551" cy="1933742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366239" y="2973890"/>
            <a:ext cx="4898412" cy="6889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66239" y="5845175"/>
            <a:ext cx="4901184" cy="512762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373731" y="3937919"/>
            <a:ext cx="2310397" cy="1732798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8954254" y="3937919"/>
            <a:ext cx="2310397" cy="1732798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14400" y="977901"/>
            <a:ext cx="5181600" cy="7091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914400" y="1527599"/>
            <a:ext cx="5181600" cy="448592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06401" y="647299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57" y="6422364"/>
            <a:ext cx="338993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1858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7" y="6262635"/>
            <a:ext cx="2692812" cy="4769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76490" y="6262635"/>
            <a:ext cx="262762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i="0" u="none" strike="noStrike" kern="1200" baseline="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alleninstitute.org</a:t>
            </a:r>
            <a:endParaRPr lang="en-US" sz="1600" b="1" i="0" u="none" strike="noStrike" kern="1200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sz="1600" b="1" i="0" u="none" strike="noStrike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brain-</a:t>
            </a:r>
            <a:r>
              <a:rPr lang="en-US" sz="1600" b="1" i="0" u="none" strike="noStrike" kern="1200" baseline="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map.org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41087" y="6262634"/>
            <a:ext cx="5047989" cy="55692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56173"/>
            <a:ext cx="10363200" cy="62865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56107" y="977900"/>
            <a:ext cx="4908551" cy="1933742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366239" y="2973900"/>
            <a:ext cx="4898412" cy="6889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66239" y="5845175"/>
            <a:ext cx="4901184" cy="512762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373731" y="3684532"/>
            <a:ext cx="2148840" cy="21488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9130527" y="3684532"/>
            <a:ext cx="2148840" cy="21488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14400" y="977911"/>
            <a:ext cx="5181600" cy="7091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914400" y="1527599"/>
            <a:ext cx="5181600" cy="44859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4337" y="8"/>
            <a:ext cx="122063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56173"/>
            <a:ext cx="10363200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56107" y="977900"/>
            <a:ext cx="4908551" cy="1933742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366239" y="2973900"/>
            <a:ext cx="4898412" cy="6889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66239" y="5845175"/>
            <a:ext cx="4901184" cy="512762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373731" y="3684528"/>
            <a:ext cx="2148840" cy="214884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9130528" y="3684528"/>
            <a:ext cx="2148840" cy="214884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14400" y="977911"/>
            <a:ext cx="5181600" cy="7091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914400" y="1527599"/>
            <a:ext cx="5181600" cy="448592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5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9835"/>
          <a:stretch/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9909" y="5956246"/>
            <a:ext cx="6096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ALLENINSTITUTE.ORG</a:t>
            </a:r>
          </a:p>
          <a:p>
            <a:pPr>
              <a:lnSpc>
                <a:spcPct val="90000"/>
              </a:lnSpc>
            </a:pPr>
            <a:r>
              <a:rPr lang="en-US" sz="16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BRAIN-MAP.ORG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9909" y="5142166"/>
            <a:ext cx="5784032" cy="130167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13" y="5816091"/>
            <a:ext cx="2467511" cy="5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2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83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4397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43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2600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472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742" y="1709739"/>
            <a:ext cx="10515818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742" y="4589464"/>
            <a:ext cx="1051581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154" indent="0">
              <a:buNone/>
              <a:defRPr sz="2000"/>
            </a:lvl2pPr>
            <a:lvl3pPr marL="914309" indent="0">
              <a:buNone/>
              <a:defRPr sz="1800"/>
            </a:lvl3pPr>
            <a:lvl4pPr marL="1371463" indent="0">
              <a:buNone/>
              <a:defRPr sz="1600"/>
            </a:lvl4pPr>
            <a:lvl5pPr marL="1828617" indent="0">
              <a:buNone/>
              <a:defRPr sz="1600"/>
            </a:lvl5pPr>
            <a:lvl6pPr marL="2285771" indent="0">
              <a:buNone/>
              <a:defRPr sz="1600"/>
            </a:lvl6pPr>
            <a:lvl7pPr marL="2742926" indent="0">
              <a:buNone/>
              <a:defRPr sz="1600"/>
            </a:lvl7pPr>
            <a:lvl8pPr marL="3200080" indent="0">
              <a:buNone/>
              <a:defRPr sz="1600"/>
            </a:lvl8pPr>
            <a:lvl9pPr marL="3657234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3369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1853" y="2682875"/>
            <a:ext cx="919042" cy="2095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3276" y="2682875"/>
            <a:ext cx="919043" cy="2095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3343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365126"/>
            <a:ext cx="10515817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79" y="1681163"/>
            <a:ext cx="51571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79" y="2505075"/>
            <a:ext cx="515711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984" y="1681163"/>
            <a:ext cx="5182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984" y="2505075"/>
            <a:ext cx="518251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710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8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643" y="312831"/>
            <a:ext cx="10887244" cy="2230355"/>
          </a:xfr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0323" y="2630488"/>
            <a:ext cx="10919884" cy="327342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16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1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3114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235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457200"/>
            <a:ext cx="39317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513" y="987426"/>
            <a:ext cx="617298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79" y="2057400"/>
            <a:ext cx="39317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935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457200"/>
            <a:ext cx="39317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513" y="987426"/>
            <a:ext cx="61729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79" y="2057400"/>
            <a:ext cx="39317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715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6260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92016" y="273051"/>
            <a:ext cx="2860302" cy="4505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273051"/>
            <a:ext cx="8430115" cy="45053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6025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732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0702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05925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843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548"/>
            <a:ext cx="12192000" cy="6922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57" y="1181100"/>
            <a:ext cx="10363200" cy="1362075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48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657" y="2630488"/>
            <a:ext cx="10363200" cy="2551112"/>
          </a:xfrm>
        </p:spPr>
        <p:txBody>
          <a:bodyPr anchor="t" anchorCtr="0"/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768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4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7847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4590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7293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6976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101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5813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5959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Master text styles</a:t>
            </a: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008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2724-B68D-4F00-A019-A8195B6690C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127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402871"/>
            <a:ext cx="10363200" cy="1571624"/>
          </a:xfrm>
        </p:spPr>
        <p:txBody>
          <a:bodyPr tIns="91440" bIns="91440">
            <a:noAutofit/>
          </a:bodyPr>
          <a:lstStyle>
            <a:lvl1pPr algn="ctr"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788549"/>
            <a:ext cx="10363200" cy="8381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9648" y="5337426"/>
            <a:ext cx="5784032" cy="10633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06335" y="3653359"/>
            <a:ext cx="3990028" cy="34490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750" y="5817796"/>
            <a:ext cx="2447671" cy="5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9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576">
          <p15:clr>
            <a:srgbClr val="FBAE40"/>
          </p15:clr>
        </p15:guide>
        <p15:guide id="3" pos="7104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1008">
          <p15:clr>
            <a:srgbClr val="FBAE40"/>
          </p15:clr>
        </p15:guide>
        <p15:guide id="6" orient="horz" pos="20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240"/>
            <a:ext cx="12192000" cy="1508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018" y="5614747"/>
            <a:ext cx="7368673" cy="802105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17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8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643" y="312831"/>
            <a:ext cx="10887244" cy="2230355"/>
          </a:xfr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0323" y="2630488"/>
            <a:ext cx="10919884" cy="327342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16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548"/>
            <a:ext cx="12192000" cy="6922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57" y="1181100"/>
            <a:ext cx="10363200" cy="1362075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48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657" y="2630488"/>
            <a:ext cx="10363200" cy="2551112"/>
          </a:xfrm>
        </p:spPr>
        <p:txBody>
          <a:bodyPr anchor="t" anchorCtr="0"/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768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240"/>
            <a:ext cx="12192000" cy="1508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018" y="5614747"/>
            <a:ext cx="7368673" cy="802105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17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14400" y="1618926"/>
            <a:ext cx="10363200" cy="3732810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-223838">
              <a:buFont typeface="Arial" panose="020B0604020202020204" pitchFamily="34" charset="0"/>
              <a:buChar char="•"/>
              <a:defRPr sz="1600"/>
            </a:lvl2pPr>
            <a:lvl3pPr marL="690563" indent="-177800">
              <a:buFont typeface="Arial" panose="020B0604020202020204" pitchFamily="34" charset="0"/>
              <a:buChar char="−"/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56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457211"/>
            <a:ext cx="10363200" cy="1763239"/>
          </a:xfr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" y="2630488"/>
            <a:ext cx="10363200" cy="327342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4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7449" y="1122374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59617" y="1122374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27449" y="3785363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59617" y="3785363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927441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59609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927441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359609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5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7449" y="1122374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45273" y="1122374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27449" y="3785363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45273" y="3785363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927441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45265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927441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345265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3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56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" y="2366964"/>
            <a:ext cx="4876800" cy="32004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2366964"/>
            <a:ext cx="4876800" cy="32004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8024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84648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baseline="0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1053217"/>
            <a:ext cx="10363200" cy="1160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14337" y="8"/>
            <a:ext cx="122063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" y="2366964"/>
            <a:ext cx="4876800" cy="32004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2366964"/>
            <a:ext cx="4876800" cy="32004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8024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84648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baseline="0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1053217"/>
            <a:ext cx="10363200" cy="116056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56173"/>
            <a:ext cx="10363200" cy="62865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56107" y="977900"/>
            <a:ext cx="4908551" cy="1933742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366239" y="2973900"/>
            <a:ext cx="4898412" cy="6889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66239" y="5845175"/>
            <a:ext cx="4901184" cy="512762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373731" y="3684532"/>
            <a:ext cx="2148840" cy="21488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9130527" y="3684532"/>
            <a:ext cx="2148840" cy="21488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14400" y="977911"/>
            <a:ext cx="5181600" cy="7091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914400" y="1527599"/>
            <a:ext cx="5181600" cy="44859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14400" y="1618926"/>
            <a:ext cx="10363200" cy="3732810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-223838">
              <a:buFont typeface="Arial" panose="020B0604020202020204" pitchFamily="34" charset="0"/>
              <a:buChar char="•"/>
              <a:defRPr sz="1600"/>
            </a:lvl2pPr>
            <a:lvl3pPr marL="690563" indent="-177800">
              <a:buFont typeface="Arial" panose="020B0604020202020204" pitchFamily="34" charset="0"/>
              <a:buChar char="−"/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9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5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4337" y="8"/>
            <a:ext cx="122063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56173"/>
            <a:ext cx="10363200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56107" y="977900"/>
            <a:ext cx="4908551" cy="1933742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366239" y="2973900"/>
            <a:ext cx="4898412" cy="6889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66239" y="5845175"/>
            <a:ext cx="4901184" cy="512762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373731" y="3684528"/>
            <a:ext cx="2148840" cy="214884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9130528" y="3684528"/>
            <a:ext cx="2148840" cy="214884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14400" y="977911"/>
            <a:ext cx="5181600" cy="7091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914400" y="1527599"/>
            <a:ext cx="5181600" cy="448592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4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9835"/>
          <a:stretch/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9909" y="5956246"/>
            <a:ext cx="6096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ALLENINSTITUTE.ORG</a:t>
            </a:r>
          </a:p>
          <a:p>
            <a:pPr>
              <a:lnSpc>
                <a:spcPct val="90000"/>
              </a:lnSpc>
            </a:pPr>
            <a:r>
              <a:rPr lang="en-US" sz="16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BRAIN-MAP.ORG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9909" y="5142166"/>
            <a:ext cx="5784032" cy="130167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13" y="5816091"/>
            <a:ext cx="2467511" cy="5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E46F-5121-43CE-87B7-6911CDFA6BE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80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alleninstitute.org | brain-map.org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C313E65-624A-47F9-BA02-A6DE935EE4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1307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402871"/>
            <a:ext cx="10363200" cy="1571624"/>
          </a:xfrm>
        </p:spPr>
        <p:txBody>
          <a:bodyPr tIns="91440" bIns="91440">
            <a:noAutofit/>
          </a:bodyPr>
          <a:lstStyle>
            <a:lvl1pPr algn="ctr"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788549"/>
            <a:ext cx="10363200" cy="8381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9648" y="5337426"/>
            <a:ext cx="5784032" cy="10633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06335" y="3653359"/>
            <a:ext cx="3990028" cy="34490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750" y="5817796"/>
            <a:ext cx="2447671" cy="5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3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576">
          <p15:clr>
            <a:srgbClr val="FBAE40"/>
          </p15:clr>
        </p15:guide>
        <p15:guide id="3" pos="7104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1008">
          <p15:clr>
            <a:srgbClr val="FBAE40"/>
          </p15:clr>
        </p15:guide>
        <p15:guide id="6" orient="horz" pos="20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8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643" y="312831"/>
            <a:ext cx="10887244" cy="2230355"/>
          </a:xfr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0323" y="2630488"/>
            <a:ext cx="10919884" cy="327342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16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3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548"/>
            <a:ext cx="12192000" cy="6922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57" y="1181100"/>
            <a:ext cx="10363200" cy="1362075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48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657" y="2630488"/>
            <a:ext cx="10363200" cy="2551112"/>
          </a:xfrm>
        </p:spPr>
        <p:txBody>
          <a:bodyPr anchor="t" anchorCtr="0"/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768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3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240"/>
            <a:ext cx="12192000" cy="1508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018" y="5614747"/>
            <a:ext cx="7368673" cy="802105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17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14400" y="1618926"/>
            <a:ext cx="10363200" cy="3732810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-223838">
              <a:buFont typeface="Arial" panose="020B0604020202020204" pitchFamily="34" charset="0"/>
              <a:buChar char="•"/>
              <a:defRPr sz="1600"/>
            </a:lvl2pPr>
            <a:lvl3pPr marL="690563" indent="-177800">
              <a:buFont typeface="Arial" panose="020B0604020202020204" pitchFamily="34" charset="0"/>
              <a:buChar char="−"/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56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457211"/>
            <a:ext cx="10363200" cy="1763239"/>
          </a:xfr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" y="2630488"/>
            <a:ext cx="10363200" cy="327342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457211"/>
            <a:ext cx="10363200" cy="1763239"/>
          </a:xfr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" y="2630488"/>
            <a:ext cx="10363200" cy="327342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1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7449" y="1122374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59617" y="1122374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27449" y="3785363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59617" y="3785363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927441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59609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927441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359609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5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7449" y="1122374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45273" y="1122374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27449" y="3785363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45273" y="3785363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927441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45265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927441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345265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56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" y="2366964"/>
            <a:ext cx="4876800" cy="32004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2366964"/>
            <a:ext cx="4876800" cy="32004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8024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Caption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84648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baseline="0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Caption text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1053217"/>
            <a:ext cx="10363200" cy="1160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14337" y="8"/>
            <a:ext cx="122063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" y="2366964"/>
            <a:ext cx="4876800" cy="32004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2366964"/>
            <a:ext cx="4876800" cy="32004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8024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Caption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84648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baseline="0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Caption text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1053217"/>
            <a:ext cx="10363200" cy="116056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56173"/>
            <a:ext cx="10363200" cy="62865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56107" y="977900"/>
            <a:ext cx="4908551" cy="1933742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366239" y="2973900"/>
            <a:ext cx="4898412" cy="6889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66239" y="5845175"/>
            <a:ext cx="4901184" cy="512762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373731" y="3684532"/>
            <a:ext cx="2148840" cy="21488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9130527" y="3684532"/>
            <a:ext cx="2148840" cy="21488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14400" y="977911"/>
            <a:ext cx="5181600" cy="7091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914400" y="1527599"/>
            <a:ext cx="5181600" cy="44859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4337" y="8"/>
            <a:ext cx="122063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56173"/>
            <a:ext cx="10363200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56107" y="977900"/>
            <a:ext cx="4908551" cy="1933742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366239" y="2973900"/>
            <a:ext cx="4898412" cy="6889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66239" y="5845175"/>
            <a:ext cx="4901184" cy="512762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373731" y="3684528"/>
            <a:ext cx="2148840" cy="214884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9130528" y="3684528"/>
            <a:ext cx="2148840" cy="214884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14400" y="977911"/>
            <a:ext cx="5181600" cy="7091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914400" y="1527599"/>
            <a:ext cx="5181600" cy="448592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9835"/>
          <a:stretch/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9909" y="5956246"/>
            <a:ext cx="6096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ALLENINSTITUTE.ORG</a:t>
            </a:r>
          </a:p>
          <a:p>
            <a:pPr>
              <a:lnSpc>
                <a:spcPct val="90000"/>
              </a:lnSpc>
            </a:pPr>
            <a:r>
              <a:rPr lang="en-US"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BRAIN-MAP.ORG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9909" y="5142166"/>
            <a:ext cx="5784032" cy="130167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13" y="5816091"/>
            <a:ext cx="2467511" cy="5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790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402871"/>
            <a:ext cx="10363200" cy="1571624"/>
          </a:xfrm>
        </p:spPr>
        <p:txBody>
          <a:bodyPr tIns="91440" bIns="91440">
            <a:noAutofit/>
          </a:bodyPr>
          <a:lstStyle>
            <a:lvl1pPr algn="ctr"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788549"/>
            <a:ext cx="10363200" cy="8381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9648" y="5337426"/>
            <a:ext cx="5784032" cy="10633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06335" y="3653359"/>
            <a:ext cx="3990028" cy="34490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750" y="5817796"/>
            <a:ext cx="2447671" cy="5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576">
          <p15:clr>
            <a:srgbClr val="FBAE40"/>
          </p15:clr>
        </p15:guide>
        <p15:guide id="3" pos="7104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1008">
          <p15:clr>
            <a:srgbClr val="FBAE40"/>
          </p15:clr>
        </p15:guide>
        <p15:guide id="6" orient="horz" pos="2006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8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643" y="312831"/>
            <a:ext cx="10887244" cy="2230355"/>
          </a:xfr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0323" y="2630488"/>
            <a:ext cx="10919884" cy="327342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16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7449" y="1122374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59617" y="1122374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27449" y="3785363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59617" y="3785363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927441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59609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927441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359609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548"/>
            <a:ext cx="12192000" cy="6922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57" y="1181100"/>
            <a:ext cx="10363200" cy="1362075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48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657" y="2630488"/>
            <a:ext cx="10363200" cy="2551112"/>
          </a:xfrm>
        </p:spPr>
        <p:txBody>
          <a:bodyPr anchor="t" anchorCtr="0"/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768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1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240"/>
            <a:ext cx="12192000" cy="1508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018" y="5614747"/>
            <a:ext cx="7368673" cy="802105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17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14400" y="1618926"/>
            <a:ext cx="10363200" cy="3732810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-223838">
              <a:buFont typeface="Arial" panose="020B0604020202020204" pitchFamily="34" charset="0"/>
              <a:buChar char="•"/>
              <a:defRPr sz="1600"/>
            </a:lvl2pPr>
            <a:lvl3pPr marL="690563" indent="-177800">
              <a:buFont typeface="Arial" panose="020B0604020202020204" pitchFamily="34" charset="0"/>
              <a:buChar char="−"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7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56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457211"/>
            <a:ext cx="10363200" cy="1763239"/>
          </a:xfr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" y="2630488"/>
            <a:ext cx="10363200" cy="327342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7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7449" y="1122374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59617" y="1122374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27449" y="3785363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59617" y="3785363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927441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59609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927441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359609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7449" y="1122374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45273" y="1122374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27449" y="3785363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45273" y="3785363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927441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45265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927441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345265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6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56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o Slide 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" y="2366964"/>
            <a:ext cx="4876800" cy="32004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2366964"/>
            <a:ext cx="4876800" cy="32004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8024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84648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baseline="0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1053217"/>
            <a:ext cx="10363200" cy="1160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o Slide 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-14337" y="8"/>
            <a:ext cx="122063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" y="2366964"/>
            <a:ext cx="4876800" cy="32004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2366964"/>
            <a:ext cx="4876800" cy="32004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8024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84648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baseline="0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1053217"/>
            <a:ext cx="10363200" cy="116056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o Slide 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56173"/>
            <a:ext cx="10363200" cy="62865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56107" y="977900"/>
            <a:ext cx="4908551" cy="1933742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366239" y="2973900"/>
            <a:ext cx="4898412" cy="6889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66239" y="5845175"/>
            <a:ext cx="4901184" cy="512762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373731" y="3684532"/>
            <a:ext cx="2148840" cy="21488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9130527" y="3684532"/>
            <a:ext cx="2148840" cy="21488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14400" y="977911"/>
            <a:ext cx="5181600" cy="7091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914400" y="1527599"/>
            <a:ext cx="5181600" cy="44859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o Slide 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14337" y="8"/>
            <a:ext cx="122063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56173"/>
            <a:ext cx="10363200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56107" y="977900"/>
            <a:ext cx="4908551" cy="1933742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366239" y="2973900"/>
            <a:ext cx="4898412" cy="6889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66239" y="5845175"/>
            <a:ext cx="4901184" cy="512762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373731" y="3684528"/>
            <a:ext cx="2148840" cy="214884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9130528" y="3684528"/>
            <a:ext cx="2148840" cy="214884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14400" y="977911"/>
            <a:ext cx="5181600" cy="7091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914400" y="1527599"/>
            <a:ext cx="5181600" cy="448592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7449" y="1122374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45273" y="1122374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27449" y="3785363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45273" y="3785363"/>
            <a:ext cx="4908551" cy="216693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927441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45265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927441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345265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3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255" y="6422364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8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756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0" r="2000" b="3223"/>
          <a:stretch/>
        </p:blipFill>
        <p:spPr>
          <a:xfrm>
            <a:off x="0" y="-5"/>
            <a:ext cx="12192000" cy="58490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0"/>
            <a:ext cx="12192000" cy="685799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09909" y="5956246"/>
            <a:ext cx="6096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i="0" u="none" strike="noStrike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ALLENINSTITUTE.ORG</a:t>
            </a:r>
          </a:p>
          <a:p>
            <a:pPr>
              <a:lnSpc>
                <a:spcPct val="90000"/>
              </a:lnSpc>
            </a:pPr>
            <a:r>
              <a:rPr lang="en-US" sz="1600" b="1" i="0" u="none" strike="noStrike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BRAIN-MAP.ORG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9909" y="5142166"/>
            <a:ext cx="5784032" cy="130167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13" y="5815453"/>
            <a:ext cx="2467511" cy="5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3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0309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03087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4585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710047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66144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43122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23915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690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67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bo Slide 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" y="2366964"/>
            <a:ext cx="4876800" cy="32004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2366964"/>
            <a:ext cx="4876800" cy="32004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8024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84648" y="5679720"/>
            <a:ext cx="4876800" cy="64008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baseline="0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Caption text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1053217"/>
            <a:ext cx="10363200" cy="1160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647300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605" y="6424659"/>
            <a:ext cx="254245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8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2476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70399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47575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402871"/>
            <a:ext cx="10363200" cy="1571624"/>
          </a:xfrm>
        </p:spPr>
        <p:txBody>
          <a:bodyPr tIns="91440" bIns="91440">
            <a:noAutofit/>
          </a:bodyPr>
          <a:lstStyle>
            <a:lvl1pPr algn="ctr"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788539"/>
            <a:ext cx="10363200" cy="8381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9648" y="5337426"/>
            <a:ext cx="5784032" cy="10633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21" y="5817796"/>
            <a:ext cx="3263561" cy="578092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06334" y="3653359"/>
            <a:ext cx="3990028" cy="34490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2047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432">
          <p15:clr>
            <a:srgbClr val="FBAE40"/>
          </p15:clr>
        </p15:guide>
        <p15:guide id="3" pos="5328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1008">
          <p15:clr>
            <a:srgbClr val="FBAE40"/>
          </p15:clr>
        </p15:guide>
        <p15:guide id="6" orient="horz" pos="2006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8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642" y="312821"/>
            <a:ext cx="10887244" cy="2230355"/>
          </a:xfr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0322" y="2630488"/>
            <a:ext cx="10919884" cy="327342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06401" y="647299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56" y="6422364"/>
            <a:ext cx="338993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287" y="-64548"/>
            <a:ext cx="12306752" cy="6922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57" y="1181100"/>
            <a:ext cx="10363200" cy="1362075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48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657" y="2630488"/>
            <a:ext cx="10363200" cy="2551112"/>
          </a:xfrm>
        </p:spPr>
        <p:txBody>
          <a:bodyPr anchor="t" anchorCtr="0"/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57" y="6422364"/>
            <a:ext cx="338993" cy="250856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06401" y="647299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88875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240"/>
            <a:ext cx="12192000" cy="1508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012" y="5614737"/>
            <a:ext cx="7368673" cy="802105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06401" y="647299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|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57" y="6422364"/>
            <a:ext cx="338993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5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14400" y="1104900"/>
            <a:ext cx="10363200" cy="4940898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-223838">
              <a:buFont typeface="Arial" panose="020B0604020202020204" pitchFamily="34" charset="0"/>
              <a:buChar char="•"/>
              <a:defRPr sz="1600"/>
            </a:lvl2pPr>
            <a:lvl3pPr marL="690563" indent="-177800">
              <a:buFont typeface="Arial" panose="020B0604020202020204" pitchFamily="34" charset="0"/>
              <a:buChar char="−"/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06401" y="647299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56" y="6422364"/>
            <a:ext cx="338993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6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457201"/>
            <a:ext cx="10363200" cy="1763239"/>
          </a:xfr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" y="2630488"/>
            <a:ext cx="10363200" cy="327342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spcAft>
                <a:spcPts val="600"/>
              </a:spcAft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06401" y="647299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56" y="6422364"/>
            <a:ext cx="338993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7442" y="1122364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59610" y="1122364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27442" y="3785353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59610" y="3785353"/>
            <a:ext cx="4908551" cy="21669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927441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359609" y="3337176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927441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359609" y="5997993"/>
            <a:ext cx="4876800" cy="400050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accent2"/>
                </a:solidFill>
              </a:defRPr>
            </a:lvl1pPr>
            <a:lvl2pPr marL="233362" indent="0">
              <a:buNone/>
              <a:defRPr sz="1000" b="1">
                <a:solidFill>
                  <a:schemeClr val="tx2"/>
                </a:solidFill>
              </a:defRPr>
            </a:lvl2pPr>
            <a:lvl3pPr marL="512763" indent="0">
              <a:buNone/>
              <a:defRPr sz="900" b="1">
                <a:solidFill>
                  <a:schemeClr val="tx2"/>
                </a:solidFill>
              </a:defRPr>
            </a:lvl3pPr>
            <a:lvl4pPr marL="690562" indent="0">
              <a:buNone/>
              <a:defRPr sz="800" b="1">
                <a:solidFill>
                  <a:schemeClr val="tx2"/>
                </a:solidFill>
              </a:defRPr>
            </a:lvl4pPr>
            <a:lvl5pPr marL="914400" indent="0">
              <a:buNone/>
              <a:defRPr sz="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72989"/>
            <a:ext cx="1055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475" y="6472989"/>
            <a:ext cx="395704" cy="18431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06401" y="6472990"/>
            <a:ext cx="24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56" y="6422364"/>
            <a:ext cx="338993" cy="2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6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56173"/>
            <a:ext cx="103632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25963"/>
            <a:ext cx="10363200" cy="504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472989"/>
            <a:ext cx="10555704" cy="1843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475" y="6472989"/>
            <a:ext cx="395704" cy="1843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3161EB-AEF3-4C02-8E50-F5CBAEB3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223838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–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90563" indent="-177800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–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47763" indent="-233363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»"/>
        <a:defRPr sz="11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76">
          <p15:clr>
            <a:srgbClr val="F26B43"/>
          </p15:clr>
        </p15:guide>
        <p15:guide id="2" pos="7104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orient="horz" pos="4200">
          <p15:clr>
            <a:srgbClr val="F26B43"/>
          </p15:clr>
        </p15:guide>
        <p15:guide id="6" pos="371">
          <p15:clr>
            <a:srgbClr val="F26B43"/>
          </p15:clr>
        </p15:guide>
        <p15:guide id="7" pos="29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9968201" y="0"/>
            <a:ext cx="2222211" cy="6858000"/>
          </a:xfrm>
          <a:prstGeom prst="rect">
            <a:avLst/>
          </a:prstGeom>
          <a:solidFill>
            <a:srgbClr val="60A7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" r="1767"/>
          <a:stretch>
            <a:fillRect/>
          </a:stretch>
        </p:blipFill>
        <p:spPr bwMode="auto">
          <a:xfrm>
            <a:off x="0" y="0"/>
            <a:ext cx="996820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317" r="176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61853" y="2682875"/>
            <a:ext cx="1990466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46" y="5819775"/>
            <a:ext cx="1890466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521" y="273051"/>
            <a:ext cx="10968196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</p:spTree>
    <p:extLst>
      <p:ext uri="{BB962C8B-B14F-4D97-AF65-F5344CB8AC3E}">
        <p14:creationId xmlns:p14="http://schemas.microsoft.com/office/powerpoint/2010/main" val="321151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ftr="0" dt="0"/>
  <p:txStyles>
    <p:titleStyle>
      <a:lvl1pPr algn="l" defTabSz="457154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876" indent="-285721" algn="l" defTabSz="457154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 Mono" charset="0"/>
        </a:defRPr>
      </a:lvl2pPr>
      <a:lvl3pPr marL="1142886" indent="-228577" algn="l" defTabSz="457154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 Mono" charset="0"/>
        </a:defRPr>
      </a:lvl3pPr>
      <a:lvl4pPr marL="1600040" indent="-228577" algn="l" defTabSz="457154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 Mono" charset="0"/>
        </a:defRPr>
      </a:lvl4pPr>
      <a:lvl5pPr marL="2057194" indent="-228577" algn="l" defTabSz="457154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 Mono" charset="0"/>
        </a:defRPr>
      </a:lvl5pPr>
      <a:lvl6pPr marL="2514349" indent="-228577" algn="l" defTabSz="457154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 Mono" charset="0"/>
        </a:defRPr>
      </a:lvl6pPr>
      <a:lvl7pPr marL="2971503" indent="-228577" algn="l" defTabSz="457154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 Mono" charset="0"/>
        </a:defRPr>
      </a:lvl7pPr>
      <a:lvl8pPr marL="3428657" indent="-228577" algn="l" defTabSz="457154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 Mono" charset="0"/>
        </a:defRPr>
      </a:lvl8pPr>
      <a:lvl9pPr marL="3885811" indent="-228577" algn="l" defTabSz="457154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 Mono" charset="0"/>
        </a:defRPr>
      </a:lvl9pPr>
    </p:titleStyle>
    <p:bodyStyle>
      <a:lvl1pPr marL="342866" indent="-342866" algn="l" defTabSz="457154" rtl="0" eaLnBrk="1" fontAlgn="base" hangingPunct="1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3056"/>
          </a:solidFill>
          <a:latin typeface="+mn-lt"/>
          <a:ea typeface="+mn-ea"/>
          <a:cs typeface="+mn-cs"/>
        </a:defRPr>
      </a:lvl1pPr>
      <a:lvl2pPr marL="742876" indent="-285721" algn="l" defTabSz="457154" rtl="0" eaLnBrk="1" fontAlgn="base" hangingPunct="1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1200" kern="1200">
          <a:solidFill>
            <a:srgbClr val="003056"/>
          </a:solidFill>
          <a:latin typeface="+mn-lt"/>
          <a:ea typeface="+mn-ea"/>
          <a:cs typeface="+mn-cs"/>
        </a:defRPr>
      </a:lvl2pPr>
      <a:lvl3pPr marL="1142886" indent="-228577" algn="l" defTabSz="457154" rtl="0" eaLnBrk="1" fontAlgn="base" hangingPunct="1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1100" kern="1200">
          <a:solidFill>
            <a:srgbClr val="003056"/>
          </a:solidFill>
          <a:latin typeface="+mn-lt"/>
          <a:ea typeface="+mn-ea"/>
          <a:cs typeface="+mn-cs"/>
        </a:defRPr>
      </a:lvl3pPr>
      <a:lvl4pPr marL="1600040" indent="-228577" algn="l" defTabSz="457154" rtl="0" eaLnBrk="1" fontAlgn="base" hangingPunct="1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1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7194" indent="-228577" algn="l" defTabSz="457154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/>
          <p:nvPr/>
        </p:nvPicPr>
        <p:blipFill>
          <a:blip r:embed="rId15"/>
          <a:stretch/>
        </p:blipFill>
        <p:spPr>
          <a:xfrm>
            <a:off x="-112320" y="-64440"/>
            <a:ext cx="12305760" cy="6921720"/>
          </a:xfrm>
          <a:prstGeom prst="rect">
            <a:avLst/>
          </a:prstGeom>
          <a:ln>
            <a:noFill/>
          </a:ln>
        </p:spPr>
      </p:pic>
      <p:pic>
        <p:nvPicPr>
          <p:cNvPr id="6" name="Picture 12"/>
          <p:cNvPicPr/>
          <p:nvPr/>
        </p:nvPicPr>
        <p:blipFill>
          <a:blip r:embed="rId16"/>
          <a:stretch/>
        </p:blipFill>
        <p:spPr>
          <a:xfrm>
            <a:off x="11626080" y="6422400"/>
            <a:ext cx="337920" cy="250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406560" y="6473160"/>
            <a:ext cx="24480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94005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1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56173"/>
            <a:ext cx="103632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25963"/>
            <a:ext cx="10363200" cy="504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472989"/>
            <a:ext cx="10555704" cy="1843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475" y="6472989"/>
            <a:ext cx="395704" cy="1843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3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223838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–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90563" indent="-177800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–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47763" indent="-233363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»"/>
        <a:defRPr sz="11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76">
          <p15:clr>
            <a:srgbClr val="F26B43"/>
          </p15:clr>
        </p15:guide>
        <p15:guide id="2" pos="7104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orient="horz" pos="4200">
          <p15:clr>
            <a:srgbClr val="F26B43"/>
          </p15:clr>
        </p15:guide>
        <p15:guide id="6" pos="371">
          <p15:clr>
            <a:srgbClr val="F26B43"/>
          </p15:clr>
        </p15:guide>
        <p15:guide id="7" pos="29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56173"/>
            <a:ext cx="103632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25963"/>
            <a:ext cx="10363200" cy="504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472989"/>
            <a:ext cx="10555704" cy="1843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475" y="6472989"/>
            <a:ext cx="395704" cy="1843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EC13FD-B807-4A4A-819E-52041E68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5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223838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–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90563" indent="-177800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–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47763" indent="-233363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»"/>
        <a:defRPr sz="11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76">
          <p15:clr>
            <a:srgbClr val="F26B43"/>
          </p15:clr>
        </p15:guide>
        <p15:guide id="2" pos="7104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orient="horz" pos="4200">
          <p15:clr>
            <a:srgbClr val="F26B43"/>
          </p15:clr>
        </p15:guide>
        <p15:guide id="6" pos="371">
          <p15:clr>
            <a:srgbClr val="F26B43"/>
          </p15:clr>
        </p15:guide>
        <p15:guide id="7" pos="29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56173"/>
            <a:ext cx="103632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25963"/>
            <a:ext cx="10363200" cy="504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472989"/>
            <a:ext cx="10555704" cy="1843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alleninstitute.org | brain-map.org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475" y="6472989"/>
            <a:ext cx="395704" cy="1843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3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223838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–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90563" indent="-177800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–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47763" indent="-233363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»"/>
        <a:defRPr sz="11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76">
          <p15:clr>
            <a:srgbClr val="F26B43"/>
          </p15:clr>
        </p15:guide>
        <p15:guide id="2" pos="7104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orient="horz" pos="4200">
          <p15:clr>
            <a:srgbClr val="F26B43"/>
          </p15:clr>
        </p15:guide>
        <p15:guide id="6" pos="371">
          <p15:clr>
            <a:srgbClr val="F26B43"/>
          </p15:clr>
        </p15:guide>
        <p15:guide id="7" pos="29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/>
          <p:nvPr/>
        </p:nvPicPr>
        <p:blipFill>
          <a:blip r:embed="rId14"/>
          <a:stretch/>
        </p:blipFill>
        <p:spPr>
          <a:xfrm>
            <a:off x="-112320" y="-64440"/>
            <a:ext cx="12305760" cy="6921720"/>
          </a:xfrm>
          <a:prstGeom prst="rect">
            <a:avLst/>
          </a:prstGeom>
          <a:ln>
            <a:noFill/>
          </a:ln>
        </p:spPr>
      </p:pic>
      <p:pic>
        <p:nvPicPr>
          <p:cNvPr id="6" name="Picture 12"/>
          <p:cNvPicPr/>
          <p:nvPr/>
        </p:nvPicPr>
        <p:blipFill>
          <a:blip r:embed="rId15"/>
          <a:stretch/>
        </p:blipFill>
        <p:spPr>
          <a:xfrm>
            <a:off x="11626080" y="6422400"/>
            <a:ext cx="337920" cy="250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406560" y="6473160"/>
            <a:ext cx="24480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35901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56173"/>
            <a:ext cx="103632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25956"/>
            <a:ext cx="10363200" cy="504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472989"/>
            <a:ext cx="10555704" cy="1843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alleninstitute.org | brain-map.org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475" y="6472989"/>
            <a:ext cx="395704" cy="1843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0FD97DE-01AB-4708-81E4-3268D90D61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8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223838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–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90563" indent="-177800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–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47763" indent="-233363" algn="l" defTabSz="914400" rtl="0" eaLnBrk="1" latinLnBrk="0" hangingPunct="1">
        <a:spcBef>
          <a:spcPts val="600"/>
        </a:spcBef>
        <a:spcAft>
          <a:spcPts val="300"/>
        </a:spcAft>
        <a:buFont typeface="Arial" panose="020B0604020202020204" pitchFamily="34" charset="0"/>
        <a:buChar char="»"/>
        <a:defRPr sz="11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2">
          <p15:clr>
            <a:srgbClr val="F26B43"/>
          </p15:clr>
        </p15:guide>
        <p15:guide id="2" pos="5328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6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Stitching and Aligning Large Scale EM Volume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December 11, 2018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Gayathri Mahalingam</a:t>
            </a:r>
          </a:p>
        </p:txBody>
      </p:sp>
    </p:spTree>
    <p:extLst>
      <p:ext uri="{BB962C8B-B14F-4D97-AF65-F5344CB8AC3E}">
        <p14:creationId xmlns:p14="http://schemas.microsoft.com/office/powerpoint/2010/main" val="24634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Render - Advantages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" y="1618925"/>
            <a:ext cx="10363200" cy="4300612"/>
          </a:xfrm>
        </p:spPr>
        <p:txBody>
          <a:bodyPr>
            <a:normAutofit fontScale="92500" lnSpcReduction="10000"/>
          </a:bodyPr>
          <a:lstStyle/>
          <a:p>
            <a:pPr marL="380990" indent="-380990">
              <a:buFont typeface="Arial"/>
              <a:buChar char="•"/>
            </a:pPr>
            <a:r>
              <a:rPr lang="en-US"/>
              <a:t>No rendering of intermediate results</a:t>
            </a:r>
          </a:p>
          <a:p>
            <a:pPr marL="380990" indent="-380990">
              <a:buFont typeface="Arial"/>
              <a:buChar char="•"/>
            </a:pPr>
            <a:endParaRPr lang="en-US"/>
          </a:p>
          <a:p>
            <a:pPr marL="380990" indent="-380990">
              <a:buFont typeface="Arial"/>
              <a:buChar char="•"/>
            </a:pPr>
            <a:r>
              <a:rPr lang="en-US"/>
              <a:t>Render is modular</a:t>
            </a:r>
          </a:p>
          <a:p>
            <a:pPr marL="380990" indent="-380990">
              <a:buFont typeface="Arial"/>
              <a:buChar char="•"/>
            </a:pPr>
            <a:endParaRPr lang="en-US"/>
          </a:p>
          <a:p>
            <a:pPr marL="380990" indent="-380990">
              <a:buFont typeface="Arial"/>
              <a:buChar char="•"/>
            </a:pPr>
            <a:r>
              <a:rPr lang="en-US"/>
              <a:t>Scalable to solve large volumes </a:t>
            </a:r>
          </a:p>
          <a:p>
            <a:pPr marL="380990" indent="-380990">
              <a:buFont typeface="Arial"/>
              <a:buChar char="•"/>
            </a:pPr>
            <a:endParaRPr lang="en-US"/>
          </a:p>
          <a:p>
            <a:pPr marL="380990" indent="-380990">
              <a:buFont typeface="Arial"/>
              <a:buChar char="•"/>
            </a:pPr>
            <a:r>
              <a:rPr lang="en-US"/>
              <a:t>Real time stitching is feasible with proper infrastructure </a:t>
            </a:r>
          </a:p>
          <a:p>
            <a:pPr marL="380990" indent="-380990">
              <a:buFont typeface="Arial"/>
              <a:buChar char="•"/>
            </a:pPr>
            <a:endParaRPr lang="en-US"/>
          </a:p>
          <a:p>
            <a:pPr marL="380990" indent="-380990">
              <a:buFont typeface="Arial"/>
              <a:buChar char="•"/>
            </a:pPr>
            <a:r>
              <a:rPr lang="en-US"/>
              <a:t>Render utilizes mipmaps for processing</a:t>
            </a:r>
          </a:p>
          <a:p>
            <a:pPr marL="838190" lvl="1" indent="-380990">
              <a:buFont typeface="Arial"/>
              <a:buChar char="•"/>
            </a:pPr>
            <a:r>
              <a:rPr lang="en-US"/>
              <a:t>Faster processing</a:t>
            </a:r>
          </a:p>
          <a:p>
            <a:pPr marL="838190" lvl="1" indent="-380990">
              <a:buFont typeface="Arial"/>
              <a:buChar char="•"/>
            </a:pPr>
            <a:r>
              <a:rPr lang="en-US"/>
              <a:t>Saves disk space</a:t>
            </a:r>
          </a:p>
          <a:p>
            <a:pPr marL="838190" lvl="1" indent="-380990">
              <a:buFont typeface="Arial"/>
              <a:buChar char="•"/>
            </a:pPr>
            <a:endParaRPr lang="en-US"/>
          </a:p>
          <a:p>
            <a:pPr marL="380990" indent="-380990">
              <a:buFont typeface="Arial"/>
              <a:buChar char="•"/>
            </a:pPr>
            <a:endParaRPr lang="en-US"/>
          </a:p>
          <a:p>
            <a:pPr marL="380990" indent="-380990">
              <a:buFont typeface="Arial"/>
              <a:buChar char="•"/>
            </a:pPr>
            <a:endParaRPr lang="en-US"/>
          </a:p>
          <a:p>
            <a:pPr marL="380990" indent="-380990">
              <a:buFont typeface="Arial"/>
              <a:buChar char="•"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D97DE-01AB-4708-81E4-3268D90D61F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3056"/>
                </a:solidFill>
                <a:effectLst/>
                <a:uLnTx/>
                <a:uFillTx/>
                <a:latin typeface="Arial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3056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91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and Alignment Using Mipmaps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Render includes logic to utilize the mipmap images at various stages in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Moving the raw data to long term storage for later retrieval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point matches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Materialize section montages at a lower scale for QC and rough alignment</a:t>
            </a:r>
          </a:p>
        </p:txBody>
      </p:sp>
    </p:spTree>
    <p:extLst>
      <p:ext uri="{BB962C8B-B14F-4D97-AF65-F5344CB8AC3E}">
        <p14:creationId xmlns:p14="http://schemas.microsoft.com/office/powerpoint/2010/main" val="226293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Schematic of Current Infrastructure Supporting Stitching</a:t>
            </a:r>
            <a:r>
              <a:rPr lang="en-US" baseline="3000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9D0A20-7A31-4D4F-9E19-253F93087AB7}"/>
              </a:ext>
            </a:extLst>
          </p:cNvPr>
          <p:cNvSpPr txBox="1"/>
          <p:nvPr/>
        </p:nvSpPr>
        <p:spPr>
          <a:xfrm>
            <a:off x="6825040" y="4189389"/>
            <a:ext cx="76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F3C4F-9C61-A340-B455-4F076A250F80}"/>
              </a:ext>
            </a:extLst>
          </p:cNvPr>
          <p:cNvSpPr txBox="1"/>
          <p:nvPr/>
        </p:nvSpPr>
        <p:spPr>
          <a:xfrm>
            <a:off x="5804425" y="3126171"/>
            <a:ext cx="2320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Stitching steps: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Montaging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Rough alignment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Fine alignment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Volume assembly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536294" y="2565230"/>
            <a:ext cx="766926" cy="7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935799" y="1795395"/>
            <a:ext cx="2818304" cy="487589"/>
            <a:chOff x="2935799" y="1795395"/>
            <a:chExt cx="2818304" cy="487589"/>
          </a:xfrm>
        </p:grpSpPr>
        <p:cxnSp>
          <p:nvCxnSpPr>
            <p:cNvPr id="33" name="Straight Arrow Connector 32">
              <a:extLst/>
            </p:cNvPr>
            <p:cNvCxnSpPr>
              <a:cxnSpLocks/>
            </p:cNvCxnSpPr>
            <p:nvPr/>
          </p:nvCxnSpPr>
          <p:spPr>
            <a:xfrm flipV="1">
              <a:off x="2935799" y="1890964"/>
              <a:ext cx="2818304" cy="39202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 rot="21128635">
              <a:off x="3674338" y="1795395"/>
              <a:ext cx="1220206" cy="27699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meta-data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>
            <a:off x="7536295" y="4085934"/>
            <a:ext cx="766925" cy="966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5138354" y="4085934"/>
            <a:ext cx="740390" cy="966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148154" y="2611345"/>
            <a:ext cx="730589" cy="707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/>
          </p:cNvPr>
          <p:cNvCxnSpPr>
            <a:cxnSpLocks/>
          </p:cNvCxnSpPr>
          <p:nvPr/>
        </p:nvCxnSpPr>
        <p:spPr>
          <a:xfrm flipV="1">
            <a:off x="7552942" y="2004590"/>
            <a:ext cx="713039" cy="1814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/>
          </p:cNvPr>
          <p:cNvCxnSpPr>
            <a:cxnSpLocks/>
          </p:cNvCxnSpPr>
          <p:nvPr/>
        </p:nvCxnSpPr>
        <p:spPr>
          <a:xfrm flipH="1">
            <a:off x="5138354" y="5582375"/>
            <a:ext cx="671464" cy="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3006932" y="3367570"/>
            <a:ext cx="2153882" cy="1038800"/>
            <a:chOff x="3006932" y="3367570"/>
            <a:chExt cx="2153882" cy="1038800"/>
          </a:xfrm>
        </p:grpSpPr>
        <p:grpSp>
          <p:nvGrpSpPr>
            <p:cNvPr id="74" name="Group 73"/>
            <p:cNvGrpSpPr/>
            <p:nvPr/>
          </p:nvGrpSpPr>
          <p:grpSpPr>
            <a:xfrm>
              <a:off x="3006932" y="3367570"/>
              <a:ext cx="2153882" cy="655373"/>
              <a:chOff x="3006932" y="3367570"/>
              <a:chExt cx="2153882" cy="655373"/>
            </a:xfrm>
          </p:grpSpPr>
          <p:sp>
            <p:nvSpPr>
              <p:cNvPr id="53" name="Rectangle 52">
                <a:extLst/>
              </p:cNvPr>
              <p:cNvSpPr/>
              <p:nvPr/>
            </p:nvSpPr>
            <p:spPr>
              <a:xfrm>
                <a:off x="3006932" y="3415191"/>
                <a:ext cx="2087947" cy="6077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(matrix-based registration)</a:t>
                </a:r>
              </a:p>
            </p:txBody>
          </p:sp>
          <p:sp>
            <p:nvSpPr>
              <p:cNvPr id="71" name="TextBox 70">
                <a:extLst/>
              </p:cNvPr>
              <p:cNvSpPr txBox="1"/>
              <p:nvPr/>
            </p:nvSpPr>
            <p:spPr>
              <a:xfrm>
                <a:off x="4782837" y="3367570"/>
                <a:ext cx="377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 w="0"/>
                    <a:solidFill>
                      <a:sysClr val="windowText" lastClr="0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2"/>
            <a:srcRect l="6277" t="36756" r="68304" b="56770"/>
            <a:stretch/>
          </p:blipFill>
          <p:spPr>
            <a:xfrm>
              <a:off x="3301961" y="4085934"/>
              <a:ext cx="1373045" cy="320436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8342895" y="3349735"/>
            <a:ext cx="2284949" cy="1056635"/>
            <a:chOff x="8422193" y="3349735"/>
            <a:chExt cx="2284949" cy="1056635"/>
          </a:xfrm>
        </p:grpSpPr>
        <p:grpSp>
          <p:nvGrpSpPr>
            <p:cNvPr id="68" name="Group 67"/>
            <p:cNvGrpSpPr/>
            <p:nvPr/>
          </p:nvGrpSpPr>
          <p:grpSpPr>
            <a:xfrm>
              <a:off x="8422193" y="3349735"/>
              <a:ext cx="2284949" cy="648724"/>
              <a:chOff x="8422193" y="3349735"/>
              <a:chExt cx="2284949" cy="648724"/>
            </a:xfrm>
          </p:grpSpPr>
          <p:sp>
            <p:nvSpPr>
              <p:cNvPr id="41" name="Rectangle 40">
                <a:extLst/>
              </p:cNvPr>
              <p:cNvSpPr/>
              <p:nvPr/>
            </p:nvSpPr>
            <p:spPr>
              <a:xfrm>
                <a:off x="8422193" y="3390707"/>
                <a:ext cx="2191210" cy="6077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Point-match generator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(SIFT/SURF)</a:t>
                </a:r>
              </a:p>
            </p:txBody>
          </p:sp>
          <p:sp>
            <p:nvSpPr>
              <p:cNvPr id="58" name="TextBox 57">
                <a:extLst/>
              </p:cNvPr>
              <p:cNvSpPr txBox="1"/>
              <p:nvPr/>
            </p:nvSpPr>
            <p:spPr>
              <a:xfrm>
                <a:off x="10329165" y="3349735"/>
                <a:ext cx="377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 w="0"/>
                    <a:solidFill>
                      <a:sysClr val="windowText" lastClr="0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2"/>
            <a:srcRect l="6277" t="36756" r="68304" b="56770"/>
            <a:stretch/>
          </p:blipFill>
          <p:spPr>
            <a:xfrm>
              <a:off x="8831275" y="4085934"/>
              <a:ext cx="1373045" cy="320436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8422193" y="1255460"/>
            <a:ext cx="2769358" cy="1970767"/>
            <a:chOff x="8422193" y="1255460"/>
            <a:chExt cx="2769358" cy="1970767"/>
          </a:xfrm>
        </p:grpSpPr>
        <p:grpSp>
          <p:nvGrpSpPr>
            <p:cNvPr id="73" name="Group 72"/>
            <p:cNvGrpSpPr/>
            <p:nvPr/>
          </p:nvGrpSpPr>
          <p:grpSpPr>
            <a:xfrm>
              <a:off x="8422193" y="1255460"/>
              <a:ext cx="2769358" cy="1602105"/>
              <a:chOff x="8422193" y="1255460"/>
              <a:chExt cx="2769358" cy="1602105"/>
            </a:xfrm>
          </p:grpSpPr>
          <p:sp>
            <p:nvSpPr>
              <p:cNvPr id="42" name="Rectangle 41">
                <a:extLst/>
              </p:cNvPr>
              <p:cNvSpPr/>
              <p:nvPr/>
            </p:nvSpPr>
            <p:spPr>
              <a:xfrm>
                <a:off x="8422193" y="1265107"/>
                <a:ext cx="2670426" cy="159245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Stitching-based tasks: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Mipmap generation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Intensity correction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Stitching QC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staging for analysis and visualization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Rendering volume to disk</a:t>
                </a:r>
              </a:p>
            </p:txBody>
          </p:sp>
          <p:sp>
            <p:nvSpPr>
              <p:cNvPr id="72" name="TextBox 71">
                <a:extLst/>
              </p:cNvPr>
              <p:cNvSpPr txBox="1"/>
              <p:nvPr/>
            </p:nvSpPr>
            <p:spPr>
              <a:xfrm>
                <a:off x="10813574" y="1255460"/>
                <a:ext cx="377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 w="0"/>
                    <a:solidFill>
                      <a:sysClr val="windowText" lastClr="0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2"/>
            <a:srcRect l="6277" t="36756" r="68304" b="56770"/>
            <a:stretch/>
          </p:blipFill>
          <p:spPr>
            <a:xfrm>
              <a:off x="8946831" y="2905791"/>
              <a:ext cx="1373045" cy="32043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5580646" y="1440126"/>
            <a:ext cx="1942592" cy="1076087"/>
            <a:chOff x="5580646" y="1440126"/>
            <a:chExt cx="1942592" cy="1076087"/>
          </a:xfrm>
        </p:grpSpPr>
        <p:grpSp>
          <p:nvGrpSpPr>
            <p:cNvPr id="69" name="Group 68"/>
            <p:cNvGrpSpPr/>
            <p:nvPr/>
          </p:nvGrpSpPr>
          <p:grpSpPr>
            <a:xfrm>
              <a:off x="5916989" y="1440126"/>
              <a:ext cx="1606249" cy="1076087"/>
              <a:chOff x="5916989" y="1440126"/>
              <a:chExt cx="1606249" cy="1076087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B4F120F-9F8E-AB49-9C59-6111FA237C46}"/>
                  </a:ext>
                </a:extLst>
              </p:cNvPr>
              <p:cNvGrpSpPr/>
              <p:nvPr/>
            </p:nvGrpSpPr>
            <p:grpSpPr>
              <a:xfrm>
                <a:off x="5916989" y="1469652"/>
                <a:ext cx="1521536" cy="1046561"/>
                <a:chOff x="4678738" y="1262563"/>
                <a:chExt cx="1987853" cy="162502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03AD4FC-D311-2C4C-ABC8-3A0F4E7418CE}"/>
                    </a:ext>
                  </a:extLst>
                </p:cNvPr>
                <p:cNvSpPr/>
                <p:nvPr/>
              </p:nvSpPr>
              <p:spPr>
                <a:xfrm>
                  <a:off x="4678738" y="2202374"/>
                  <a:ext cx="1987853" cy="685215"/>
                </a:xfrm>
                <a:prstGeom prst="rect">
                  <a:avLst/>
                </a:prstGeom>
                <a:solidFill>
                  <a:srgbClr val="D3C1D5"/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Tile-spec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Mongo DB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A99640E-1D5A-3048-A5A2-A77638890C49}"/>
                    </a:ext>
                  </a:extLst>
                </p:cNvPr>
                <p:cNvSpPr/>
                <p:nvPr/>
              </p:nvSpPr>
              <p:spPr>
                <a:xfrm>
                  <a:off x="4678738" y="1262563"/>
                  <a:ext cx="1987853" cy="927704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Render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Service</a:t>
                  </a:r>
                </a:p>
              </p:txBody>
            </p:sp>
          </p:grpSp>
          <p:sp>
            <p:nvSpPr>
              <p:cNvPr id="36" name="TextBox 35">
                <a:extLst/>
              </p:cNvPr>
              <p:cNvSpPr txBox="1"/>
              <p:nvPr/>
            </p:nvSpPr>
            <p:spPr>
              <a:xfrm>
                <a:off x="7145261" y="1440126"/>
                <a:ext cx="377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 w="0"/>
                    <a:solidFill>
                      <a:sysClr val="windowText" lastClr="0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2"/>
            <a:srcRect l="94239" t="73220" r="644" b="18896"/>
            <a:stretch/>
          </p:blipFill>
          <p:spPr>
            <a:xfrm>
              <a:off x="5580646" y="2050844"/>
              <a:ext cx="276408" cy="390209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5916989" y="5080402"/>
            <a:ext cx="1895713" cy="1194064"/>
            <a:chOff x="5916989" y="5080402"/>
            <a:chExt cx="1895713" cy="1194064"/>
          </a:xfrm>
        </p:grpSpPr>
        <p:grpSp>
          <p:nvGrpSpPr>
            <p:cNvPr id="75" name="Group 74"/>
            <p:cNvGrpSpPr/>
            <p:nvPr/>
          </p:nvGrpSpPr>
          <p:grpSpPr>
            <a:xfrm>
              <a:off x="5916989" y="5080402"/>
              <a:ext cx="1606248" cy="1194064"/>
              <a:chOff x="5916989" y="5080402"/>
              <a:chExt cx="1606248" cy="119406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8A63C33-581D-B248-8765-5D8BB009D174}"/>
                  </a:ext>
                </a:extLst>
              </p:cNvPr>
              <p:cNvGrpSpPr/>
              <p:nvPr/>
            </p:nvGrpSpPr>
            <p:grpSpPr>
              <a:xfrm>
                <a:off x="5916989" y="5112717"/>
                <a:ext cx="1521536" cy="1161749"/>
                <a:chOff x="4678736" y="4905630"/>
                <a:chExt cx="1987854" cy="1773353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ACEC67A-8991-9B43-BE72-4C2478B5CC2B}"/>
                    </a:ext>
                  </a:extLst>
                </p:cNvPr>
                <p:cNvSpPr/>
                <p:nvPr/>
              </p:nvSpPr>
              <p:spPr>
                <a:xfrm>
                  <a:off x="4678736" y="5833335"/>
                  <a:ext cx="1987853" cy="845648"/>
                </a:xfrm>
                <a:prstGeom prst="rect">
                  <a:avLst/>
                </a:prstGeom>
                <a:solidFill>
                  <a:srgbClr val="D3C1D5"/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Mongo DB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726001F-965C-8343-BE02-6DEEE681CFA4}"/>
                    </a:ext>
                  </a:extLst>
                </p:cNvPr>
                <p:cNvSpPr/>
                <p:nvPr/>
              </p:nvSpPr>
              <p:spPr>
                <a:xfrm>
                  <a:off x="4678737" y="4905630"/>
                  <a:ext cx="1987853" cy="927704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Point Match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Service</a:t>
                  </a:r>
                </a:p>
              </p:txBody>
            </p:sp>
          </p:grpSp>
          <p:sp>
            <p:nvSpPr>
              <p:cNvPr id="70" name="TextBox 69">
                <a:extLst/>
              </p:cNvPr>
              <p:cNvSpPr txBox="1"/>
              <p:nvPr/>
            </p:nvSpPr>
            <p:spPr>
              <a:xfrm>
                <a:off x="7145260" y="5080402"/>
                <a:ext cx="377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 w="0"/>
                    <a:solidFill>
                      <a:sysClr val="windowText" lastClr="0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2"/>
            <a:srcRect l="94239" t="73220" r="644" b="18896"/>
            <a:stretch/>
          </p:blipFill>
          <p:spPr>
            <a:xfrm>
              <a:off x="7536294" y="5484595"/>
              <a:ext cx="276408" cy="390209"/>
            </a:xfrm>
            <a:prstGeom prst="rect">
              <a:avLst/>
            </a:prstGeom>
          </p:spPr>
        </p:pic>
      </p:grpSp>
      <p:grpSp>
        <p:nvGrpSpPr>
          <p:cNvPr id="97" name="Group 96"/>
          <p:cNvGrpSpPr/>
          <p:nvPr/>
        </p:nvGrpSpPr>
        <p:grpSpPr>
          <a:xfrm>
            <a:off x="2628581" y="5265068"/>
            <a:ext cx="2509773" cy="582485"/>
            <a:chOff x="2628581" y="5265068"/>
            <a:chExt cx="2509773" cy="582485"/>
          </a:xfrm>
        </p:grpSpPr>
        <p:grpSp>
          <p:nvGrpSpPr>
            <p:cNvPr id="79" name="Group 78"/>
            <p:cNvGrpSpPr/>
            <p:nvPr/>
          </p:nvGrpSpPr>
          <p:grpSpPr>
            <a:xfrm>
              <a:off x="2981423" y="5265068"/>
              <a:ext cx="2156931" cy="582485"/>
              <a:chOff x="8422193" y="1238967"/>
              <a:chExt cx="2156931" cy="582485"/>
            </a:xfrm>
          </p:grpSpPr>
          <p:sp>
            <p:nvSpPr>
              <p:cNvPr id="80" name="Rectangle 79">
                <a:extLst/>
              </p:cNvPr>
              <p:cNvSpPr/>
              <p:nvPr/>
            </p:nvSpPr>
            <p:spPr>
              <a:xfrm>
                <a:off x="8422193" y="1265107"/>
                <a:ext cx="2039410" cy="55634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Match QC and visualization</a:t>
                </a:r>
              </a:p>
            </p:txBody>
          </p:sp>
          <p:sp>
            <p:nvSpPr>
              <p:cNvPr id="81" name="TextBox 80">
                <a:extLst/>
              </p:cNvPr>
              <p:cNvSpPr txBox="1"/>
              <p:nvPr/>
            </p:nvSpPr>
            <p:spPr>
              <a:xfrm>
                <a:off x="10201147" y="1238967"/>
                <a:ext cx="377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 w="0"/>
                    <a:solidFill>
                      <a:sysClr val="windowText" lastClr="0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2"/>
            <a:srcRect l="94239" t="73220" r="644" b="18896"/>
            <a:stretch/>
          </p:blipFill>
          <p:spPr>
            <a:xfrm>
              <a:off x="2628581" y="5387270"/>
              <a:ext cx="276408" cy="390209"/>
            </a:xfrm>
            <a:prstGeom prst="rect">
              <a:avLst/>
            </a:prstGeom>
          </p:spPr>
        </p:pic>
      </p:grpSp>
      <p:grpSp>
        <p:nvGrpSpPr>
          <p:cNvPr id="95" name="Group 94"/>
          <p:cNvGrpSpPr/>
          <p:nvPr/>
        </p:nvGrpSpPr>
        <p:grpSpPr>
          <a:xfrm>
            <a:off x="914400" y="989435"/>
            <a:ext cx="2021399" cy="2492275"/>
            <a:chOff x="914400" y="989435"/>
            <a:chExt cx="2021399" cy="2492275"/>
          </a:xfrm>
        </p:grpSpPr>
        <p:sp>
          <p:nvSpPr>
            <p:cNvPr id="2" name="TextBox 1"/>
            <p:cNvSpPr txBox="1"/>
            <p:nvPr/>
          </p:nvSpPr>
          <p:spPr>
            <a:xfrm>
              <a:off x="1234692" y="989435"/>
              <a:ext cx="1701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acquisition system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meta-data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files 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294794" y="1620253"/>
              <a:ext cx="1555354" cy="1861457"/>
              <a:chOff x="1294794" y="1620253"/>
              <a:chExt cx="1555354" cy="1861457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0986E69-6556-9E4B-A505-BC9795D0B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126" y="1620253"/>
                <a:ext cx="344364" cy="349456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9DCE267-60E6-6B4F-AE9D-D917FDC536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7558" y="1620253"/>
                <a:ext cx="343217" cy="349455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A39B3C4-9F0E-0443-AD1F-2C78583AAB1F}"/>
                  </a:ext>
                </a:extLst>
              </p:cNvPr>
              <p:cNvGrpSpPr/>
              <p:nvPr/>
            </p:nvGrpSpPr>
            <p:grpSpPr>
              <a:xfrm>
                <a:off x="1294794" y="1939792"/>
                <a:ext cx="1522776" cy="625438"/>
                <a:chOff x="1294794" y="1939792"/>
                <a:chExt cx="1522776" cy="62543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EBC9854-D415-3945-AA4E-7A2101E8F52E}"/>
                    </a:ext>
                  </a:extLst>
                </p:cNvPr>
                <p:cNvSpPr/>
                <p:nvPr/>
              </p:nvSpPr>
              <p:spPr>
                <a:xfrm>
                  <a:off x="1294794" y="1969709"/>
                  <a:ext cx="1439937" cy="595521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Catcher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5175654-AA6F-BB41-B237-51520813DB81}"/>
                    </a:ext>
                  </a:extLst>
                </p:cNvPr>
                <p:cNvSpPr txBox="1"/>
                <p:nvPr/>
              </p:nvSpPr>
              <p:spPr>
                <a:xfrm>
                  <a:off x="2439593" y="1939792"/>
                  <a:ext cx="3779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 w="0"/>
                      <a:solidFill>
                        <a:sysClr val="windowText" lastClr="000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" name="Rectangle 15">
                <a:extLst/>
              </p:cNvPr>
              <p:cNvSpPr/>
              <p:nvPr/>
            </p:nvSpPr>
            <p:spPr>
              <a:xfrm>
                <a:off x="1294794" y="2970745"/>
                <a:ext cx="1439938" cy="510965"/>
              </a:xfrm>
              <a:prstGeom prst="rect">
                <a:avLst/>
              </a:prstGeom>
              <a:solidFill>
                <a:srgbClr val="D3C1D5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Primary storage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(Isilon)</a:t>
                </a:r>
              </a:p>
            </p:txBody>
          </p:sp>
          <p:cxnSp>
            <p:nvCxnSpPr>
              <p:cNvPr id="18" name="Straight Arrow Connector 17">
                <a:extLst/>
              </p:cNvPr>
              <p:cNvCxnSpPr>
                <a:cxnSpLocks/>
                <a:stCxn id="5" idx="2"/>
                <a:endCxn id="16" idx="0"/>
              </p:cNvCxnSpPr>
              <p:nvPr/>
            </p:nvCxnSpPr>
            <p:spPr>
              <a:xfrm>
                <a:off x="2014763" y="2565230"/>
                <a:ext cx="0" cy="405515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974587" y="2611344"/>
                <a:ext cx="875561" cy="27699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files</a:t>
                </a:r>
              </a:p>
            </p:txBody>
          </p:sp>
        </p:grp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2"/>
            <a:srcRect l="94239" t="73220" r="644" b="18896"/>
            <a:stretch/>
          </p:blipFill>
          <p:spPr>
            <a:xfrm>
              <a:off x="914400" y="2100459"/>
              <a:ext cx="276408" cy="390209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2"/>
            <a:srcRect l="94239" t="73220" r="644" b="18896"/>
            <a:stretch/>
          </p:blipFill>
          <p:spPr>
            <a:xfrm>
              <a:off x="924647" y="3031122"/>
              <a:ext cx="276408" cy="390209"/>
            </a:xfrm>
            <a:prstGeom prst="rect">
              <a:avLst/>
            </a:prstGeom>
          </p:spPr>
        </p:pic>
      </p:grp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/>
          <a:srcRect t="84197" r="53056"/>
          <a:stretch/>
        </p:blipFill>
        <p:spPr>
          <a:xfrm>
            <a:off x="9052013" y="5456491"/>
            <a:ext cx="2535726" cy="78212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88639" y="6424614"/>
            <a:ext cx="502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 In collaboration with Janelia Research Campus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C13FD-B807-4A4A-819E-52041E68FF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988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Stitching and Alignment Workflow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032310" y="1657786"/>
            <a:ext cx="5866425" cy="48152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Render</a:t>
            </a:r>
          </a:p>
          <a:p>
            <a:pPr marL="800100" lvl="1" indent="-342900"/>
            <a:r>
              <a:rPr lang="en-US" sz="1800"/>
              <a:t>A collection of tools and services to render transformed image tiles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Render-python</a:t>
            </a:r>
          </a:p>
          <a:p>
            <a:pPr marL="800100" lvl="1" indent="-342900"/>
            <a:r>
              <a:rPr lang="en-US" sz="1800"/>
              <a:t>Python API client and transformation library for Render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Render-modules</a:t>
            </a:r>
          </a:p>
          <a:p>
            <a:pPr marL="800100" lvl="1" indent="-342900"/>
            <a:r>
              <a:rPr lang="en-US" sz="1800"/>
              <a:t>Workflow modules for ssEM with Render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Argschema</a:t>
            </a:r>
          </a:p>
          <a:p>
            <a:pPr marL="800100" lvl="1" indent="-342900"/>
            <a:r>
              <a:rPr lang="en-US" sz="1800"/>
              <a:t>Flexible module inputs using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EM_Aligner_python</a:t>
            </a:r>
          </a:p>
          <a:p>
            <a:pPr marL="800100" lvl="1" indent="-342900"/>
            <a:r>
              <a:rPr lang="en-US" sz="1800"/>
              <a:t>Python/C distributed registration solver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C13FD-B807-4A4A-819E-52041E68FF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701775" y="1910401"/>
            <a:ext cx="4930200" cy="3682417"/>
            <a:chOff x="1165799" y="1814867"/>
            <a:chExt cx="4930200" cy="3682417"/>
          </a:xfrm>
        </p:grpSpPr>
        <p:sp>
          <p:nvSpPr>
            <p:cNvPr id="19" name="Flowchart: Alternate Process 18"/>
            <p:cNvSpPr/>
            <p:nvPr/>
          </p:nvSpPr>
          <p:spPr>
            <a:xfrm>
              <a:off x="1165801" y="4778827"/>
              <a:ext cx="1883229" cy="718457"/>
            </a:xfrm>
            <a:prstGeom prst="flowChartAlternateProcess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Render</a:t>
              </a:r>
            </a:p>
          </p:txBody>
        </p:sp>
        <p:sp>
          <p:nvSpPr>
            <p:cNvPr id="20" name="Flowchart: Alternate Process 19"/>
            <p:cNvSpPr/>
            <p:nvPr/>
          </p:nvSpPr>
          <p:spPr>
            <a:xfrm>
              <a:off x="1165800" y="3296847"/>
              <a:ext cx="1883229" cy="1013896"/>
            </a:xfrm>
            <a:prstGeom prst="flowChartAlternateProcess">
              <a:avLst/>
            </a:prstGeom>
            <a:solidFill>
              <a:srgbClr val="92D05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Render-python</a:t>
              </a:r>
            </a:p>
          </p:txBody>
        </p:sp>
        <p:sp>
          <p:nvSpPr>
            <p:cNvPr id="21" name="Flowchart: Alternate Process 20"/>
            <p:cNvSpPr/>
            <p:nvPr/>
          </p:nvSpPr>
          <p:spPr>
            <a:xfrm>
              <a:off x="1165799" y="1814867"/>
              <a:ext cx="1883229" cy="1013896"/>
            </a:xfrm>
            <a:prstGeom prst="flowChartAlternateProcess">
              <a:avLst/>
            </a:prstGeom>
            <a:solidFill>
              <a:srgbClr val="FFC00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Render-modules</a:t>
              </a:r>
            </a:p>
          </p:txBody>
        </p:sp>
        <p:sp>
          <p:nvSpPr>
            <p:cNvPr id="22" name="Flowchart: Alternate Process 21"/>
            <p:cNvSpPr/>
            <p:nvPr/>
          </p:nvSpPr>
          <p:spPr>
            <a:xfrm>
              <a:off x="4212770" y="1814867"/>
              <a:ext cx="1883229" cy="1013896"/>
            </a:xfrm>
            <a:prstGeom prst="flowChartAlternateProcess">
              <a:avLst/>
            </a:prstGeom>
            <a:solidFill>
              <a:srgbClr val="92D05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Argschema</a:t>
              </a:r>
            </a:p>
          </p:txBody>
        </p:sp>
        <p:sp>
          <p:nvSpPr>
            <p:cNvPr id="23" name="Flowchart: Alternate Process 22"/>
            <p:cNvSpPr/>
            <p:nvPr/>
          </p:nvSpPr>
          <p:spPr>
            <a:xfrm>
              <a:off x="4212770" y="3296847"/>
              <a:ext cx="1883229" cy="1013896"/>
            </a:xfrm>
            <a:prstGeom prst="flowChartAlternateProcess">
              <a:avLst/>
            </a:prstGeom>
            <a:solidFill>
              <a:srgbClr val="92D05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EM_Aligner_python</a:t>
              </a:r>
            </a:p>
          </p:txBody>
        </p:sp>
        <p:cxnSp>
          <p:nvCxnSpPr>
            <p:cNvPr id="25" name="Straight Arrow Connector 24"/>
            <p:cNvCxnSpPr>
              <a:stCxn id="21" idx="3"/>
              <a:endCxn id="22" idx="1"/>
            </p:cNvCxnSpPr>
            <p:nvPr/>
          </p:nvCxnSpPr>
          <p:spPr>
            <a:xfrm>
              <a:off x="3049028" y="2321815"/>
              <a:ext cx="1163742" cy="0"/>
            </a:xfrm>
            <a:prstGeom prst="straightConnector1">
              <a:avLst/>
            </a:prstGeom>
            <a:ln w="349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3" idx="1"/>
              <a:endCxn id="20" idx="3"/>
            </p:cNvCxnSpPr>
            <p:nvPr/>
          </p:nvCxnSpPr>
          <p:spPr>
            <a:xfrm flipH="1">
              <a:off x="3049029" y="3803795"/>
              <a:ext cx="1163741" cy="0"/>
            </a:xfrm>
            <a:prstGeom prst="straightConnector1">
              <a:avLst/>
            </a:prstGeom>
            <a:ln w="349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3" idx="0"/>
              <a:endCxn id="22" idx="2"/>
            </p:cNvCxnSpPr>
            <p:nvPr/>
          </p:nvCxnSpPr>
          <p:spPr>
            <a:xfrm flipV="1">
              <a:off x="5154385" y="2828763"/>
              <a:ext cx="0" cy="468084"/>
            </a:xfrm>
            <a:prstGeom prst="straightConnector1">
              <a:avLst/>
            </a:prstGeom>
            <a:ln w="349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1" idx="2"/>
              <a:endCxn id="20" idx="0"/>
            </p:cNvCxnSpPr>
            <p:nvPr/>
          </p:nvCxnSpPr>
          <p:spPr>
            <a:xfrm>
              <a:off x="2107414" y="2828763"/>
              <a:ext cx="1" cy="468084"/>
            </a:xfrm>
            <a:prstGeom prst="straightConnector1">
              <a:avLst/>
            </a:prstGeom>
            <a:ln w="349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2"/>
              <a:endCxn id="19" idx="0"/>
            </p:cNvCxnSpPr>
            <p:nvPr/>
          </p:nvCxnSpPr>
          <p:spPr>
            <a:xfrm>
              <a:off x="2107415" y="4310743"/>
              <a:ext cx="1" cy="468084"/>
            </a:xfrm>
            <a:prstGeom prst="straightConnector1">
              <a:avLst/>
            </a:prstGeom>
            <a:ln w="349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/>
            <p:cNvCxnSpPr/>
            <p:nvPr/>
          </p:nvCxnSpPr>
          <p:spPr>
            <a:xfrm>
              <a:off x="3050977" y="2498142"/>
              <a:ext cx="1159845" cy="1142373"/>
            </a:xfrm>
            <a:prstGeom prst="bentConnector3">
              <a:avLst>
                <a:gd name="adj1" fmla="val 50000"/>
              </a:avLst>
            </a:prstGeom>
            <a:ln w="349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2985341" y="5500588"/>
            <a:ext cx="2705386" cy="775336"/>
            <a:chOff x="2980911" y="5507912"/>
            <a:chExt cx="2705386" cy="775336"/>
          </a:xfrm>
        </p:grpSpPr>
        <p:pic>
          <p:nvPicPr>
            <p:cNvPr id="74" name="Picture 2" descr="dockerhero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911" y="5612321"/>
              <a:ext cx="730759" cy="57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7" t="12336" r="11842" b="12336"/>
            <a:stretch/>
          </p:blipFill>
          <p:spPr bwMode="auto">
            <a:xfrm>
              <a:off x="3914273" y="5512716"/>
              <a:ext cx="794085" cy="7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6" descr="Image result for pypi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961" y="5507912"/>
              <a:ext cx="775336" cy="775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630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Render-Modules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618925"/>
            <a:ext cx="5285874" cy="45171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Python API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Scalable </a:t>
            </a:r>
          </a:p>
          <a:p>
            <a:pPr marL="800100" lvl="1" indent="-342900"/>
            <a:r>
              <a:rPr lang="en-US"/>
              <a:t>Works well in distributed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Modular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Schemas for data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Tools for evaluation and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C13FD-B807-4A4A-819E-52041E68FF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570" y="1498609"/>
            <a:ext cx="4666736" cy="47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7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Render-Modules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Docker based solution for rapid deployment and portability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Formalized continuous integration and deployment using Bamboo, Artifactory, and Ansible services</a:t>
            </a:r>
          </a:p>
          <a:p>
            <a:pPr marL="800100" lvl="1" indent="-342900"/>
            <a:r>
              <a:rPr lang="en-US" dirty="0"/>
              <a:t>MATLAB, Java, Python, Apache Spark,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Integration tests for each module for seamless development and code coverage</a:t>
            </a:r>
          </a:p>
          <a:p>
            <a:endParaRPr lang="en-US" dirty="0"/>
          </a:p>
        </p:txBody>
      </p:sp>
      <p:pic>
        <p:nvPicPr>
          <p:cNvPr id="1026" name="Picture 2" descr="dockerhe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05" y="4034839"/>
            <a:ext cx="2707864" cy="211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599" t="41637" r="54909" b="25147"/>
          <a:stretch/>
        </p:blipFill>
        <p:spPr>
          <a:xfrm>
            <a:off x="6505074" y="3954379"/>
            <a:ext cx="2310063" cy="22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Quality Control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4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Issues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Stitching errors are mainly caused due to </a:t>
            </a:r>
          </a:p>
          <a:p>
            <a:pPr marL="800100" lvl="1" indent="-342900"/>
            <a:r>
              <a:rPr lang="en-US" dirty="0"/>
              <a:t>Presence of holes (missing tiles in montages)</a:t>
            </a:r>
          </a:p>
          <a:p>
            <a:pPr marL="800100" lvl="1" indent="-342900"/>
            <a:r>
              <a:rPr lang="en-US" dirty="0"/>
              <a:t>Stitching gaps (no overlap between tile images)</a:t>
            </a:r>
          </a:p>
          <a:p>
            <a:pPr marL="800100" lvl="1" indent="-342900"/>
            <a:r>
              <a:rPr lang="en-US" dirty="0"/>
              <a:t>Seams (mainly caused due to poor-point correspondences)</a:t>
            </a:r>
          </a:p>
          <a:p>
            <a:pPr marL="8001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tools to detect these issues have been developed and integrated with the Python API</a:t>
            </a:r>
          </a:p>
        </p:txBody>
      </p:sp>
    </p:spTree>
    <p:extLst>
      <p:ext uri="{BB962C8B-B14F-4D97-AF65-F5344CB8AC3E}">
        <p14:creationId xmlns:p14="http://schemas.microsoft.com/office/powerpoint/2010/main" val="326033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Issues - Holes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82053" y="1330830"/>
            <a:ext cx="4471736" cy="42839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Missing tiles in montages</a:t>
            </a:r>
          </a:p>
          <a:p>
            <a:pPr marL="800100" lvl="1" indent="-342900"/>
            <a:r>
              <a:rPr lang="en-US" dirty="0"/>
              <a:t>Tiles get dropped due to insufficient point matches</a:t>
            </a:r>
          </a:p>
          <a:p>
            <a:pPr marL="800100" lvl="1" indent="-342900"/>
            <a:r>
              <a:rPr lang="en-US" dirty="0"/>
              <a:t>Tiles that are part of blood vessels</a:t>
            </a:r>
          </a:p>
          <a:p>
            <a:pPr marL="8001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Solved by generating point matches at a higher scale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1184" r="39167"/>
          <a:stretch/>
        </p:blipFill>
        <p:spPr>
          <a:xfrm>
            <a:off x="5398168" y="1266663"/>
            <a:ext cx="5562600" cy="50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5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Issues - Gaps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354231"/>
            <a:ext cx="10363200" cy="803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Gaps in stitching are introduced due to insufficient overlap between tiles</a:t>
            </a:r>
          </a:p>
          <a:p>
            <a:r>
              <a:rPr lang="en-US" dirty="0"/>
              <a:t>	- resolved by introducing QC at the imaging stage</a:t>
            </a:r>
          </a:p>
        </p:txBody>
      </p:sp>
      <p:pic>
        <p:nvPicPr>
          <p:cNvPr id="7" name="Dropbo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0977" y="2215732"/>
            <a:ext cx="4265276" cy="41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Scaling the Stitching and Alignment Pipeline</a:t>
            </a:r>
          </a:p>
          <a:p>
            <a:r>
              <a:rPr lang="en-US" dirty="0"/>
              <a:t>Workflow engine for Continuous processing</a:t>
            </a:r>
          </a:p>
          <a:p>
            <a:r>
              <a:rPr lang="en-US" dirty="0"/>
              <a:t>Risks and Mitigations</a:t>
            </a:r>
          </a:p>
        </p:txBody>
      </p:sp>
    </p:spTree>
    <p:extLst>
      <p:ext uri="{BB962C8B-B14F-4D97-AF65-F5344CB8AC3E}">
        <p14:creationId xmlns:p14="http://schemas.microsoft.com/office/powerpoint/2010/main" val="82397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Issues - Seams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399" y="1314126"/>
            <a:ext cx="10363200" cy="191893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Seams occur due to misalignment between tiles within 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Seams are caused due to </a:t>
            </a:r>
          </a:p>
          <a:p>
            <a:pPr marL="800100" lvl="1" indent="-342900"/>
            <a:r>
              <a:rPr lang="en-US" dirty="0"/>
              <a:t>Poor point matches between tile images</a:t>
            </a:r>
          </a:p>
          <a:p>
            <a:pPr marL="800100" lvl="1" indent="-342900"/>
            <a:r>
              <a:rPr lang="en-US" dirty="0"/>
              <a:t>Inaccurate lens correction 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3D alignment, seams are mainly caused due to cracks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6" b="7168"/>
          <a:stretch/>
        </p:blipFill>
        <p:spPr bwMode="auto">
          <a:xfrm>
            <a:off x="2054271" y="3233057"/>
            <a:ext cx="7822199" cy="3254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363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01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Issues - Misalignment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9796"/>
          <a:stretch/>
        </p:blipFill>
        <p:spPr>
          <a:xfrm>
            <a:off x="1682858" y="991891"/>
            <a:ext cx="8826285" cy="51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2 - Misalignment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9796"/>
          <a:stretch/>
        </p:blipFill>
        <p:spPr>
          <a:xfrm>
            <a:off x="1682858" y="1022887"/>
            <a:ext cx="8826285" cy="51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1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Render-Modules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1" y="1618925"/>
            <a:ext cx="4676274" cy="43744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Point-Match QC and Optimization</a:t>
            </a:r>
          </a:p>
          <a:p>
            <a:pPr marL="800100" lvl="1" indent="-342900"/>
            <a:r>
              <a:rPr lang="en-US" dirty="0"/>
              <a:t>Point matching is computationally expensive </a:t>
            </a:r>
          </a:p>
          <a:p>
            <a:pPr marL="800100" lvl="1" indent="-342900"/>
            <a:r>
              <a:rPr lang="en-US" dirty="0"/>
              <a:t>Optimized set of parameters that yields good set of point matches for a pair of tiles</a:t>
            </a:r>
          </a:p>
          <a:p>
            <a:pPr marL="800100" lvl="1" indent="-34290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86" r="31612"/>
          <a:stretch/>
        </p:blipFill>
        <p:spPr>
          <a:xfrm>
            <a:off x="6013140" y="1386977"/>
            <a:ext cx="5641711" cy="4838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03" y="3633538"/>
            <a:ext cx="3554916" cy="300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the solver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4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914281" y="256001"/>
            <a:ext cx="10361851" cy="628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/>
            </a:pPr>
            <a:r>
              <a:rPr kumimoji="0" lang="en-US" altLang="en-US" sz="2600" b="1" i="0" u="none" strike="noStrike" kern="0" cap="none" spc="0" normalizeH="0" baseline="0" noProof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Arial" panose="020B0604020202020204" pitchFamily="34" charset="0"/>
                <a:cs typeface="DejaVu Sans Mono" charset="0"/>
              </a:rPr>
              <a:t>Pointmatches</a:t>
            </a:r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914281" y="1022664"/>
            <a:ext cx="10361851" cy="373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 marL="230188" indent="-230188">
              <a:tabLst>
                <a:tab pos="720725" algn="l"/>
                <a:tab pos="1444625" algn="l"/>
                <a:tab pos="2168525" algn="l"/>
                <a:tab pos="2892425" algn="l"/>
                <a:tab pos="3616325" algn="l"/>
                <a:tab pos="4340225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683625" algn="l"/>
                <a:tab pos="9407525" algn="l"/>
                <a:tab pos="10131425" algn="l"/>
                <a:tab pos="105124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1pPr>
            <a:lvl2pPr>
              <a:tabLst>
                <a:tab pos="720725" algn="l"/>
                <a:tab pos="1444625" algn="l"/>
                <a:tab pos="2168525" algn="l"/>
                <a:tab pos="2892425" algn="l"/>
                <a:tab pos="3616325" algn="l"/>
                <a:tab pos="4340225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683625" algn="l"/>
                <a:tab pos="9407525" algn="l"/>
                <a:tab pos="10131425" algn="l"/>
                <a:tab pos="105124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2pPr>
            <a:lvl3pPr>
              <a:tabLst>
                <a:tab pos="720725" algn="l"/>
                <a:tab pos="1444625" algn="l"/>
                <a:tab pos="2168525" algn="l"/>
                <a:tab pos="2892425" algn="l"/>
                <a:tab pos="3616325" algn="l"/>
                <a:tab pos="4340225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683625" algn="l"/>
                <a:tab pos="9407525" algn="l"/>
                <a:tab pos="10131425" algn="l"/>
                <a:tab pos="105124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3pPr>
            <a:lvl4pPr>
              <a:tabLst>
                <a:tab pos="720725" algn="l"/>
                <a:tab pos="1444625" algn="l"/>
                <a:tab pos="2168525" algn="l"/>
                <a:tab pos="2892425" algn="l"/>
                <a:tab pos="3616325" algn="l"/>
                <a:tab pos="4340225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683625" algn="l"/>
                <a:tab pos="9407525" algn="l"/>
                <a:tab pos="10131425" algn="l"/>
                <a:tab pos="105124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4pPr>
            <a:lvl5pPr>
              <a:tabLst>
                <a:tab pos="720725" algn="l"/>
                <a:tab pos="1444625" algn="l"/>
                <a:tab pos="2168525" algn="l"/>
                <a:tab pos="2892425" algn="l"/>
                <a:tab pos="3616325" algn="l"/>
                <a:tab pos="4340225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683625" algn="l"/>
                <a:tab pos="9407525" algn="l"/>
                <a:tab pos="10131425" algn="l"/>
                <a:tab pos="105124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0725" algn="l"/>
                <a:tab pos="1444625" algn="l"/>
                <a:tab pos="2168525" algn="l"/>
                <a:tab pos="2892425" algn="l"/>
                <a:tab pos="3616325" algn="l"/>
                <a:tab pos="4340225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683625" algn="l"/>
                <a:tab pos="9407525" algn="l"/>
                <a:tab pos="10131425" algn="l"/>
                <a:tab pos="105124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0725" algn="l"/>
                <a:tab pos="1444625" algn="l"/>
                <a:tab pos="2168525" algn="l"/>
                <a:tab pos="2892425" algn="l"/>
                <a:tab pos="3616325" algn="l"/>
                <a:tab pos="4340225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683625" algn="l"/>
                <a:tab pos="9407525" algn="l"/>
                <a:tab pos="10131425" algn="l"/>
                <a:tab pos="105124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0725" algn="l"/>
                <a:tab pos="1444625" algn="l"/>
                <a:tab pos="2168525" algn="l"/>
                <a:tab pos="2892425" algn="l"/>
                <a:tab pos="3616325" algn="l"/>
                <a:tab pos="4340225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683625" algn="l"/>
                <a:tab pos="9407525" algn="l"/>
                <a:tab pos="10131425" algn="l"/>
                <a:tab pos="105124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0725" algn="l"/>
                <a:tab pos="1444625" algn="l"/>
                <a:tab pos="2168525" algn="l"/>
                <a:tab pos="2892425" algn="l"/>
                <a:tab pos="3616325" algn="l"/>
                <a:tab pos="4340225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683625" algn="l"/>
                <a:tab pos="9407525" algn="l"/>
                <a:tab pos="10131425" algn="l"/>
                <a:tab pos="105124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9pPr>
          </a:lstStyle>
          <a:p>
            <a:pPr marL="230188" marR="0" lvl="0" indent="-230188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Pct val="45000"/>
              <a:buFont typeface="Arial" panose="020B0604020202020204" pitchFamily="34" charset="0"/>
              <a:buChar char="•"/>
              <a:tabLst>
                <a:tab pos="720725" algn="l"/>
                <a:tab pos="1444625" algn="l"/>
                <a:tab pos="2168525" algn="l"/>
                <a:tab pos="2892425" algn="l"/>
                <a:tab pos="3616325" algn="l"/>
                <a:tab pos="4340225" algn="l"/>
                <a:tab pos="5064125" algn="l"/>
                <a:tab pos="5788025" algn="l"/>
                <a:tab pos="6511925" algn="l"/>
                <a:tab pos="7235825" algn="l"/>
                <a:tab pos="7959725" algn="l"/>
                <a:tab pos="8683625" algn="l"/>
                <a:tab pos="9407525" algn="l"/>
                <a:tab pos="10131425" algn="l"/>
                <a:tab pos="10512425" algn="l"/>
              </a:tabLst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3056"/>
                </a:solidFill>
                <a:effectLst/>
                <a:uLnTx/>
                <a:uFillTx/>
                <a:latin typeface="Arial" panose="020B0604020202020204" pitchFamily="34" charset="0"/>
                <a:cs typeface="DejaVu Sans Mono" charset="0"/>
              </a:rPr>
              <a:t>Features from 2 different images	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t="15244" r="9953" b="20329"/>
          <a:stretch>
            <a:fillRect/>
          </a:stretch>
        </p:blipFill>
        <p:spPr bwMode="auto">
          <a:xfrm>
            <a:off x="1836499" y="1317900"/>
            <a:ext cx="8612654" cy="431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926" t="15244" r="9953" b="2032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7784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914281" y="256001"/>
            <a:ext cx="10361851" cy="628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/>
            </a:pPr>
            <a:r>
              <a:rPr kumimoji="0" lang="en-US" altLang="en-US" sz="2600" b="1" i="0" u="none" strike="noStrike" kern="0" cap="none" spc="0" normalizeH="0" baseline="0" noProof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Arial" panose="020B0604020202020204" pitchFamily="34" charset="0"/>
                <a:cs typeface="DejaVu Sans Mono" charset="0"/>
              </a:rPr>
              <a:t>Alignment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5085" r="15013" b="10054"/>
          <a:stretch>
            <a:fillRect/>
          </a:stretch>
        </p:blipFill>
        <p:spPr bwMode="auto">
          <a:xfrm>
            <a:off x="3293634" y="1009965"/>
            <a:ext cx="8722176" cy="5147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011" t="15085" r="15013" b="1005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92063" y="1463931"/>
            <a:ext cx="3839663" cy="373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 marL="230188" indent="-230188"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1pPr>
            <a:lvl2pPr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2pPr>
            <a:lvl3pPr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3pPr>
            <a:lvl4pPr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4pPr>
            <a:lvl5pPr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9pPr>
          </a:lstStyle>
          <a:p>
            <a:pPr marL="230188" marR="0" lvl="0" indent="-230188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Pct val="45000"/>
              <a:buFont typeface="Arial" panose="020B0604020202020204" pitchFamily="34" charset="0"/>
              <a:buChar char="•"/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3056"/>
                </a:solidFill>
                <a:effectLst/>
                <a:uLnTx/>
                <a:uFillTx/>
                <a:latin typeface="Arial" panose="020B0604020202020204" pitchFamily="34" charset="0"/>
                <a:cs typeface="DejaVu Sans Mono" charset="0"/>
              </a:rPr>
              <a:t>Segmentation requires alignment of 1-5 pixels (3-15nm)</a:t>
            </a:r>
          </a:p>
          <a:p>
            <a:pPr marL="230188" marR="0" lvl="0" indent="-230188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Pct val="45000"/>
              <a:buFont typeface="Arial" panose="020B0604020202020204" pitchFamily="34" charset="0"/>
              <a:buChar char="•"/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3056"/>
                </a:solidFill>
                <a:effectLst/>
                <a:uLnTx/>
                <a:uFillTx/>
                <a:latin typeface="Arial" panose="020B0604020202020204" pitchFamily="34" charset="0"/>
                <a:cs typeface="DejaVu Sans Mono" charset="0"/>
              </a:rPr>
              <a:t>Tissue deformation, microscope positioning uncertainties are larger</a:t>
            </a:r>
          </a:p>
          <a:p>
            <a:pPr marL="230188" marR="0" lvl="0" indent="-230188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Pct val="45000"/>
              <a:buFont typeface="Arial" panose="020B0604020202020204" pitchFamily="34" charset="0"/>
              <a:buChar char="•"/>
              <a:tabLst>
                <a:tab pos="230188" algn="l"/>
                <a:tab pos="687388" algn="l"/>
                <a:tab pos="1144588" algn="l"/>
                <a:tab pos="1601788" algn="l"/>
                <a:tab pos="2058988" algn="l"/>
                <a:tab pos="2516188" algn="l"/>
                <a:tab pos="2973388" algn="l"/>
                <a:tab pos="3430588" algn="l"/>
                <a:tab pos="3887788" algn="l"/>
                <a:tab pos="4344988" algn="l"/>
                <a:tab pos="4802188" algn="l"/>
                <a:tab pos="5259388" algn="l"/>
                <a:tab pos="5716588" algn="l"/>
                <a:tab pos="6173788" algn="l"/>
                <a:tab pos="6630988" algn="l"/>
                <a:tab pos="7088188" algn="l"/>
                <a:tab pos="7545388" algn="l"/>
                <a:tab pos="8002588" algn="l"/>
                <a:tab pos="8459788" algn="l"/>
                <a:tab pos="8916988" algn="l"/>
                <a:tab pos="9374188" algn="l"/>
              </a:tabLst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3056"/>
                </a:solidFill>
                <a:effectLst/>
                <a:uLnTx/>
                <a:uFillTx/>
                <a:latin typeface="Arial" panose="020B0604020202020204" pitchFamily="34" charset="0"/>
                <a:cs typeface="DejaVu Sans Mono" charset="0"/>
              </a:rPr>
              <a:t>Image deformation required to align</a:t>
            </a:r>
          </a:p>
        </p:txBody>
      </p:sp>
    </p:spTree>
    <p:extLst>
      <p:ext uri="{BB962C8B-B14F-4D97-AF65-F5344CB8AC3E}">
        <p14:creationId xmlns:p14="http://schemas.microsoft.com/office/powerpoint/2010/main" val="4264594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5017"/>
          <a:stretch>
            <a:fillRect/>
          </a:stretch>
        </p:blipFill>
        <p:spPr bwMode="auto">
          <a:xfrm>
            <a:off x="1006344" y="1641708"/>
            <a:ext cx="9826933" cy="451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17" b="50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914281" y="256001"/>
            <a:ext cx="10361851" cy="628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/>
            </a:pPr>
            <a:r>
              <a:rPr kumimoji="0" lang="en-US" altLang="en-US" sz="2600" b="1" i="0" u="none" strike="noStrike" kern="0" cap="none" spc="0" normalizeH="0" baseline="0" noProof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Arial" panose="020B0604020202020204" pitchFamily="34" charset="0"/>
                <a:cs typeface="DejaVu Sans Mono" charset="0"/>
              </a:rPr>
              <a:t>Affine Transformation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90" y="1198853"/>
            <a:ext cx="5490447" cy="35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077" y="759173"/>
            <a:ext cx="5431718" cy="35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036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914281" y="256001"/>
            <a:ext cx="10361851" cy="628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/>
            </a:pPr>
            <a:r>
              <a:rPr kumimoji="0" lang="en-US" altLang="en-US" sz="2600" b="1" i="0" u="none" strike="noStrike" kern="0" cap="none" spc="0" normalizeH="0" baseline="0" noProof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Arial" panose="020B0604020202020204" pitchFamily="34" charset="0"/>
                <a:cs typeface="DejaVu Sans Mono" charset="0"/>
              </a:rPr>
              <a:t>Matrix Form</a:t>
            </a: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482538" y="822664"/>
            <a:ext cx="11126926" cy="5271402"/>
            <a:chOff x="304" y="518"/>
            <a:chExt cx="7010" cy="3321"/>
          </a:xfrm>
        </p:grpSpPr>
        <p:pic>
          <p:nvPicPr>
            <p:cNvPr id="1946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" r="9958" b="10054"/>
            <a:stretch>
              <a:fillRect/>
            </a:stretch>
          </p:blipFill>
          <p:spPr bwMode="auto">
            <a:xfrm>
              <a:off x="1777" y="834"/>
              <a:ext cx="3932" cy="30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4980" r="9958" b="1005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46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" y="518"/>
              <a:ext cx="7010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89708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914281" y="256001"/>
            <a:ext cx="10361851" cy="628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/>
            </a:pPr>
            <a:r>
              <a:rPr kumimoji="0" lang="en-US" altLang="en-US" sz="2600" b="1" i="0" u="none" strike="noStrike" kern="0" cap="none" spc="0" normalizeH="0" baseline="0" noProof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Arial" panose="020B0604020202020204" pitchFamily="34" charset="0"/>
                <a:cs typeface="DejaVu Sans Mono" charset="0"/>
              </a:rPr>
              <a:t>Aligned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15085" r="4976" b="15085"/>
          <a:stretch>
            <a:fillRect/>
          </a:stretch>
        </p:blipFill>
        <p:spPr bwMode="auto">
          <a:xfrm>
            <a:off x="1014281" y="732189"/>
            <a:ext cx="10258676" cy="548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52" t="15085" r="4976" b="1508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751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up of Mouse EM Connectomics Data Sets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alleninstitute.org | brain-map.org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D97DE-01AB-4708-81E4-3268D90D61F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3246437" y="1161214"/>
            <a:ext cx="8455025" cy="5394325"/>
            <a:chOff x="3578340" y="1165873"/>
            <a:chExt cx="8454910" cy="5393551"/>
          </a:xfrm>
        </p:grpSpPr>
        <p:pic>
          <p:nvPicPr>
            <p:cNvPr id="7" name="Picture 9" descr="10 cube.png"/>
            <p:cNvPicPr>
              <a:picLocks noChangeAspect="1"/>
            </p:cNvPicPr>
            <p:nvPr/>
          </p:nvPicPr>
          <p:blipFill>
            <a:blip r:embed="rId2">
              <a:alphaModFix amt="8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8340" y="1165873"/>
              <a:ext cx="5499100" cy="539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83000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9333097" y="1600200"/>
              <a:ext cx="2700153" cy="2726214"/>
              <a:chOff x="9333097" y="1600200"/>
              <a:chExt cx="2700153" cy="2726214"/>
            </a:xfrm>
          </p:grpSpPr>
          <p:sp>
            <p:nvSpPr>
              <p:cNvPr id="9" name="TextBox 10"/>
              <p:cNvSpPr txBox="1">
                <a:spLocks noChangeArrowheads="1"/>
              </p:cNvSpPr>
              <p:nvPr/>
            </p:nvSpPr>
            <p:spPr bwMode="auto">
              <a:xfrm>
                <a:off x="9333097" y="2849086"/>
                <a:ext cx="2700153" cy="1477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rPr>
                  <a:t>1 mm</a:t>
                </a:r>
                <a:r>
                  <a:rPr kumimoji="0" lang="en-US" sz="1800" b="0" i="0" u="none" strike="noStrike" kern="0" cap="none" spc="0" normalizeH="0" baseline="30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rPr>
                  <a:t>3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rPr>
                  <a:t>~25,000 sections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rPr>
                  <a:t>~250,000,000 images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rPr>
                  <a:t>100 000 neurons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rPr>
                  <a:t>1 000 000 000 synapses</a:t>
                </a:r>
              </a:p>
            </p:txBody>
          </p:sp>
          <p:sp>
            <p:nvSpPr>
              <p:cNvPr id="10" name="TextBox 11"/>
              <p:cNvSpPr txBox="1">
                <a:spLocks noChangeArrowheads="1"/>
              </p:cNvSpPr>
              <p:nvPr/>
            </p:nvSpPr>
            <p:spPr bwMode="auto">
              <a:xfrm>
                <a:off x="10306695" y="1600200"/>
                <a:ext cx="1056686" cy="369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rPr>
                  <a:t>Phase 2</a:t>
                </a:r>
              </a:p>
            </p:txBody>
          </p:sp>
        </p:grpSp>
      </p:grpSp>
      <p:sp>
        <p:nvSpPr>
          <p:cNvPr id="11" name="TextBox 74"/>
          <p:cNvSpPr txBox="1">
            <a:spLocks noChangeArrowheads="1"/>
          </p:cNvSpPr>
          <p:nvPr/>
        </p:nvSpPr>
        <p:spPr bwMode="auto">
          <a:xfrm>
            <a:off x="1443037" y="1596189"/>
            <a:ext cx="1056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Phase 1</a:t>
            </a:r>
          </a:p>
        </p:txBody>
      </p:sp>
      <p:sp>
        <p:nvSpPr>
          <p:cNvPr id="12" name="TextBox 75"/>
          <p:cNvSpPr txBox="1">
            <a:spLocks noChangeArrowheads="1"/>
          </p:cNvSpPr>
          <p:nvPr/>
        </p:nvSpPr>
        <p:spPr bwMode="auto">
          <a:xfrm>
            <a:off x="914400" y="2845552"/>
            <a:ext cx="22510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(100 µm)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~2,500 sections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~250,000 images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100 neurons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1 000 000 synapses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2" y="1470777"/>
            <a:ext cx="3303588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17" b="2055"/>
          <a:stretch>
            <a:fillRect/>
          </a:stretch>
        </p:blipFill>
        <p:spPr bwMode="auto">
          <a:xfrm>
            <a:off x="3322637" y="2561389"/>
            <a:ext cx="3954463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Screen Shot 2017-01-08 at 4.26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62" y="2829677"/>
            <a:ext cx="1582738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51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3000" y="1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5013" r="25000" b="5013"/>
          <a:stretch>
            <a:fillRect/>
          </a:stretch>
        </p:blipFill>
        <p:spPr bwMode="auto">
          <a:xfrm>
            <a:off x="5577749" y="513143"/>
            <a:ext cx="6144413" cy="5877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000" t="5013" r="25000" b="50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914281" y="256001"/>
            <a:ext cx="10361851" cy="628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 Mono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/>
            </a:pPr>
            <a:r>
              <a:rPr kumimoji="0" lang="en-US" altLang="en-US" sz="2600" b="1" i="0" u="none" strike="noStrike" kern="0" cap="none" spc="0" normalizeH="0" baseline="0" noProof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Arial" panose="020B0604020202020204" pitchFamily="34" charset="0"/>
                <a:cs typeface="DejaVu Sans Mono" charset="0"/>
              </a:rPr>
              <a:t>Scaling: matrix size grows quickly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9" t="10022" r="39999" b="5013"/>
          <a:stretch>
            <a:fillRect/>
          </a:stretch>
        </p:blipFill>
        <p:spPr bwMode="auto">
          <a:xfrm>
            <a:off x="3219031" y="1055997"/>
            <a:ext cx="2193639" cy="4958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999" t="10022" r="39999" b="50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510" name="Group 6"/>
          <p:cNvGrpSpPr>
            <a:grpSpLocks/>
          </p:cNvGrpSpPr>
          <p:nvPr/>
        </p:nvGrpSpPr>
        <p:grpSpPr bwMode="auto">
          <a:xfrm>
            <a:off x="1188883" y="1006790"/>
            <a:ext cx="957137" cy="2465067"/>
            <a:chOff x="749" y="634"/>
            <a:chExt cx="603" cy="1553"/>
          </a:xfrm>
        </p:grpSpPr>
        <p:pic>
          <p:nvPicPr>
            <p:cNvPr id="2151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" r="69716" b="10054"/>
            <a:stretch>
              <a:fillRect/>
            </a:stretch>
          </p:blipFill>
          <p:spPr bwMode="auto">
            <a:xfrm>
              <a:off x="749" y="634"/>
              <a:ext cx="603" cy="1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4980" r="69716" b="1005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15085" r="4976" b="15085"/>
          <a:stretch>
            <a:fillRect/>
          </a:stretch>
        </p:blipFill>
        <p:spPr bwMode="auto">
          <a:xfrm>
            <a:off x="1379358" y="3657571"/>
            <a:ext cx="684123" cy="36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52" t="15085" r="4976" b="1508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3" name="Line 9"/>
          <p:cNvSpPr>
            <a:spLocks noChangeShapeType="1"/>
          </p:cNvSpPr>
          <p:nvPr/>
        </p:nvSpPr>
        <p:spPr bwMode="auto">
          <a:xfrm flipV="1">
            <a:off x="2011101" y="1052823"/>
            <a:ext cx="1553960" cy="47619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 flipV="1">
            <a:off x="2011101" y="1052823"/>
            <a:ext cx="1553960" cy="2242845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26156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4" name="Group 6"/>
          <p:cNvGraphicFramePr>
            <a:graphicFrameLocks noGrp="1"/>
          </p:cNvGraphicFramePr>
          <p:nvPr>
            <p:extLst/>
          </p:nvPr>
        </p:nvGraphicFramePr>
        <p:xfrm>
          <a:off x="1407656" y="3172934"/>
          <a:ext cx="9504713" cy="31988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722209">
                  <a:extLst>
                    <a:ext uri="{9D8B030D-6E8A-4147-A177-3AD203B41FA5}">
                      <a16:colId xmlns:a16="http://schemas.microsoft.com/office/drawing/2014/main" val="3903523519"/>
                    </a:ext>
                  </a:extLst>
                </a:gridCol>
                <a:gridCol w="2452368">
                  <a:extLst>
                    <a:ext uri="{9D8B030D-6E8A-4147-A177-3AD203B41FA5}">
                      <a16:colId xmlns:a16="http://schemas.microsoft.com/office/drawing/2014/main" val="2386182028"/>
                    </a:ext>
                  </a:extLst>
                </a:gridCol>
                <a:gridCol w="4330136">
                  <a:extLst>
                    <a:ext uri="{9D8B030D-6E8A-4147-A177-3AD203B41FA5}">
                      <a16:colId xmlns:a16="http://schemas.microsoft.com/office/drawing/2014/main" val="581780072"/>
                    </a:ext>
                  </a:extLst>
                </a:gridCol>
              </a:tblGrid>
              <a:tr h="37642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92112" marB="45714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EM_aligner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EM_aligner_distributed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extLst>
                  <a:ext uri="{0D108BD9-81ED-4DB2-BD59-A6C34878D82A}">
                    <a16:rowId xmlns:a16="http://schemas.microsoft.com/office/drawing/2014/main" val="1626602432"/>
                  </a:ext>
                </a:extLst>
              </a:tr>
              <a:tr h="344877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Target dataset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Full adult fly brain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1mm</a:t>
                      </a:r>
                      <a:r>
                        <a:rPr kumimoji="0" lang="en-US" altLang="en-US" sz="1600" u="none" strike="noStrike" cap="none" normalizeH="0" baseline="3300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mouse visual cortex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extLst>
                  <a:ext uri="{0D108BD9-81ED-4DB2-BD59-A6C34878D82A}">
                    <a16:rowId xmlns:a16="http://schemas.microsoft.com/office/drawing/2014/main" val="1780898150"/>
                  </a:ext>
                </a:extLst>
              </a:tr>
              <a:tr h="344877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Dataset size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 TB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3500 TB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171985"/>
                  </a:ext>
                </a:extLst>
              </a:tr>
              <a:tr h="344877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Language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MATLAB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 err="1">
                          <a:ln>
                            <a:noFill/>
                          </a:ln>
                          <a:effectLst/>
                        </a:rPr>
                        <a:t>Python+C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extLst>
                  <a:ext uri="{0D108BD9-81ED-4DB2-BD59-A6C34878D82A}">
                    <a16:rowId xmlns:a16="http://schemas.microsoft.com/office/drawing/2014/main" val="1209046270"/>
                  </a:ext>
                </a:extLst>
              </a:tr>
              <a:tr h="37642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Single-node assembly limit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 1mm</a:t>
                      </a:r>
                      <a:r>
                        <a:rPr kumimoji="0" lang="en-US" altLang="en-US" sz="1800" u="none" strike="noStrike" cap="none" normalizeH="0" baseline="3300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sections          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92112" marB="45714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399879"/>
                  </a:ext>
                </a:extLst>
              </a:tr>
              <a:tr h="344877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Multi-node assembly limit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N/A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 limit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52479"/>
                  </a:ext>
                </a:extLst>
              </a:tr>
              <a:tr h="37642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Single-node solve limit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200 1mm</a:t>
                      </a:r>
                      <a:r>
                        <a:rPr kumimoji="0" lang="en-US" altLang="en-US" sz="1800" u="none" strike="noStrike" cap="none" normalizeH="0" baseline="3300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sections           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92112" marB="45714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943887"/>
                  </a:ext>
                </a:extLst>
              </a:tr>
              <a:tr h="344877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Multi-node solve limit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N/A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 limit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/>
                </a:tc>
                <a:extLst>
                  <a:ext uri="{0D108BD9-81ED-4DB2-BD59-A6C34878D82A}">
                    <a16:rowId xmlns:a16="http://schemas.microsoft.com/office/drawing/2014/main" val="1231458433"/>
                  </a:ext>
                </a:extLst>
              </a:tr>
              <a:tr h="344877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Code base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10-100 files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4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 sz="1000"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5pPr>
                      <a:lvl6pPr marL="25146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6pPr>
                      <a:lvl7pPr marL="29718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7pPr>
                      <a:lvl8pPr marL="34290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8pPr>
                      <a:lvl9pPr marL="3886200" indent="-228600" defTabSz="457200" fontAlgn="base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  <a:defRPr>
                          <a:solidFill>
                            <a:srgbClr val="003056"/>
                          </a:solidFill>
                          <a:latin typeface="Arial" panose="020B0604020202020204" pitchFamily="34" charset="0"/>
                          <a:cs typeface="DejaVu Sans Mono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4107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 files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 Mono" charset="0"/>
                      </a:endParaRPr>
                    </a:p>
                  </a:txBody>
                  <a:tcPr marL="91428" marR="91428" marT="87037" marB="45714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48585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281" y="395501"/>
            <a:ext cx="10363200" cy="628650"/>
          </a:xfrm>
        </p:spPr>
        <p:txBody>
          <a:bodyPr/>
          <a:lstStyle/>
          <a:p>
            <a:r>
              <a:rPr lang="en-US"/>
              <a:t>EM Aligner Distributed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4281" y="1434442"/>
            <a:ext cx="10363200" cy="1621579"/>
          </a:xfrm>
        </p:spPr>
        <p:txBody>
          <a:bodyPr>
            <a:normAutofit/>
          </a:bodyPr>
          <a:lstStyle/>
          <a:p>
            <a:pPr marL="285750" indent="-285750">
              <a:buSzPct val="45000"/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003056"/>
                </a:solidFill>
              </a:rPr>
              <a:t>Implementation is based on EM_aligner – developed at HHMI</a:t>
            </a:r>
          </a:p>
          <a:p>
            <a:pPr marL="342900" indent="-342900">
              <a:buSzPct val="45000"/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003056"/>
                </a:solidFill>
              </a:rPr>
              <a:t>A Python and C based implementation</a:t>
            </a:r>
          </a:p>
          <a:p>
            <a:pPr marL="800100" lvl="1" indent="-342900">
              <a:buSzPct val="45000"/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003056"/>
                </a:solidFill>
              </a:rPr>
              <a:t>For easy integration with stitching pipeline modules</a:t>
            </a:r>
          </a:p>
          <a:p>
            <a:pPr marL="800100" lvl="1" indent="-342900">
              <a:buSzPct val="45000"/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003056"/>
                </a:solidFill>
              </a:rPr>
              <a:t>For easy access to distributed solvers</a:t>
            </a: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3E65-624A-47F9-BA02-A6DE935EE4C6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23062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204040" y="1181160"/>
            <a:ext cx="7771680" cy="13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Image Processing Workflow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2204040" y="2630520"/>
            <a:ext cx="7771680" cy="25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Integrated Imaging and Image Processing Workflow for Petascale Serial-Section Microscopy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09587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2209800" y="256320"/>
            <a:ext cx="7771680" cy="62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-1" normalizeH="0" baseline="0" noProof="0">
                <a:ln>
                  <a:noFill/>
                </a:ln>
                <a:solidFill>
                  <a:srgbClr val="60A7E5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Image Processing Workflow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2209800" y="1104840"/>
            <a:ext cx="7771680" cy="49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Continuous processing workflow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5 ATUM reels → 5 starting points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marR="0" lvl="1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−"/>
              <a:tabLst/>
              <a:defRPr/>
            </a:pP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305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marR="0" lvl="1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−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Essentially  5 sub volume datasets with final registration step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marR="0" lvl="1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−"/>
              <a:tabLst/>
              <a:defRPr/>
            </a:pP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305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marR="0" lvl="1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−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Dialogue with Princeton suggests :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marR="0" lvl="2" indent="-2876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305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marR="0" lvl="2" indent="-2876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Angular misalignments are problematic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marR="0" lvl="2" indent="-2876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305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marR="0" lvl="2" indent="-2876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Better to have as much rough aligned data as possible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marR="0" lvl="2" indent="-2876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305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marR="0" lvl="2" indent="-2876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Rolling delivery of aligned sub volume images preferred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marR="0" lvl="3" indent="-2156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/>
              <a:buChar char=""/>
              <a:tabLst/>
              <a:defRPr/>
            </a:pP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305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marR="0" lvl="3" indent="-2156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/>
              <a:buChar char="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Cloud-based delivery (e.g. Snowball)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marR="0" lvl="3" indent="-2156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/>
              <a:buChar char=""/>
              <a:tabLst/>
              <a:defRPr/>
            </a:pP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305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marR="0" lvl="3" indent="-2156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/>
              <a:buChar char="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“Fusion” by transformation interpolation reduces jitter between deliveries 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 marR="0" lvl="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tabLst/>
              <a:defRPr/>
            </a:pP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1889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2209800" y="256320"/>
            <a:ext cx="7771680" cy="62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-1" normalizeH="0" baseline="0" noProof="0">
                <a:ln>
                  <a:noFill/>
                </a:ln>
                <a:solidFill>
                  <a:srgbClr val="60A7E5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Data Flow Diagram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883440" y="4695480"/>
            <a:ext cx="3656880" cy="63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-1" normalizeH="0" baseline="0" noProof="0">
                <a:ln>
                  <a:noFill/>
                </a:ln>
                <a:solidFill>
                  <a:srgbClr val="60A7E5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Specialized services connect high-throughput microscopes to shared institute resources in order to govern disk usage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11"/>
          <p:cNvPicPr/>
          <p:nvPr/>
        </p:nvPicPr>
        <p:blipFill>
          <a:blip r:embed="rId2"/>
          <a:stretch/>
        </p:blipFill>
        <p:spPr>
          <a:xfrm>
            <a:off x="1719840" y="973800"/>
            <a:ext cx="8438400" cy="3580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64230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209800" y="256320"/>
            <a:ext cx="7771680" cy="62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-1" normalizeH="0" baseline="0" noProof="0">
                <a:ln>
                  <a:noFill/>
                </a:ln>
                <a:solidFill>
                  <a:srgbClr val="60A7E5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Image Processing Workflow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2209800" y="1104840"/>
            <a:ext cx="7771680" cy="49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Blue Sky Workflow Engine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•"/>
              <a:tabLst/>
              <a:defRPr/>
            </a:pP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305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Allows continuous processing for complex workflows -- currently being developed internally by Tim Fliss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•"/>
              <a:tabLst/>
              <a:defRPr/>
            </a:pP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305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Django backed by PostgreSQL database – stable backups, graceful restarts, and easy migrations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•"/>
              <a:tabLst/>
              <a:defRPr/>
            </a:pP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305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Uses Celery and </a:t>
            </a:r>
            <a:r>
              <a:rPr kumimoji="0" lang="en-US" sz="1600" b="0" i="0" u="none" strike="noStrike" kern="0" cap="none" spc="-1" normalizeH="0" baseline="0" noProof="0" dirty="0" err="1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RabbitMQ</a:t>
            </a: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 to run diverse workflow tasks, e.g.: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marR="0" lvl="1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−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Cluster submissions (PBS) 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marR="0" lvl="1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−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Remote/local Execution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marR="0" lvl="1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−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Ingest Workers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•"/>
              <a:tabLst/>
              <a:defRPr/>
            </a:pP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305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3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305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Readable, flexibly defined (YAML/JSON/Django) workflow diagrams allowing rapid development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1383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209800" y="256320"/>
            <a:ext cx="7771680" cy="62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-1" normalizeH="0" baseline="0" noProof="0">
                <a:ln>
                  <a:noFill/>
                </a:ln>
                <a:solidFill>
                  <a:srgbClr val="60A7E5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Montage Workflow Diagram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4905120" y="4051080"/>
            <a:ext cx="2351160" cy="100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-1" normalizeH="0" baseline="0" noProof="0">
                <a:ln>
                  <a:noFill/>
                </a:ln>
                <a:solidFill>
                  <a:srgbClr val="60A7E5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IARPA MICrONS Phase 2 Montage workflow with support for Lens Correction and Manual intervention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12"/>
          <p:cNvPicPr/>
          <p:nvPr/>
        </p:nvPicPr>
        <p:blipFill>
          <a:blip r:embed="rId2"/>
          <a:stretch/>
        </p:blipFill>
        <p:spPr>
          <a:xfrm>
            <a:off x="1505640" y="1469520"/>
            <a:ext cx="9161640" cy="240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6593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209800" y="256320"/>
            <a:ext cx="7771680" cy="62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-1" normalizeH="0" baseline="0" noProof="0">
                <a:ln>
                  <a:noFill/>
                </a:ln>
                <a:solidFill>
                  <a:srgbClr val="60A7E5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Montage Workflow DAG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4267200" y="4520880"/>
            <a:ext cx="3656880" cy="63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-1" normalizeH="0" baseline="0" noProof="0">
                <a:ln>
                  <a:noFill/>
                </a:ln>
                <a:solidFill>
                  <a:srgbClr val="60A7E5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Same EM workflow represented in YAML as DAG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2979120" y="1517760"/>
            <a:ext cx="5517720" cy="270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graph: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"ingest_tile_sets", [ "generate_lens_correction", "generate_em_montage"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"generate_lens_correction", [ "move_reference_set"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"generate_em_montage", [ "generate_mipmaps"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"generate_mipmaps", [ "apply_mipmaps"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"apply_mipmaps", [ "wait_for_lens_correction"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"move_reference_set", [ "wait_for_lens_correction"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"wait_for_lens_correction", [ "apply_lens_correction_new"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"apply_lens_correction_new", [ "create_tile_pairs"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"create_tile_pairs", [ "2d_montage_point_match"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"2d_montage_point_match", [ "solver"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"solver", [ "detect_defects"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"detect_defects", [ "wait_for_manual_qc"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"wait_for_manual_qc", [ "downsample", "move_raw_montage_set"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- [ "downsample", [ "alignment" ] ]</a:t>
            </a:r>
            <a:endParaRPr kumimoji="0" lang="en-US" sz="1800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23954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D36B-EA38-4BEF-A8DA-DF0B976A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Phase 2 Processing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A9115-B295-4F34-93C1-237AF9B840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618926"/>
            <a:ext cx="4802981" cy="4197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Montaging</a:t>
            </a:r>
          </a:p>
          <a:p>
            <a:pPr marL="342900" indent="-342900">
              <a:buChar char="•"/>
            </a:pPr>
            <a:endParaRPr lang="en-US" b="0" dirty="0">
              <a:cs typeface="Arial"/>
            </a:endParaRPr>
          </a:p>
          <a:p>
            <a:pPr marL="342900" indent="-342900">
              <a:buChar char="•"/>
            </a:pPr>
            <a:r>
              <a:rPr lang="en-US" b="0" dirty="0">
                <a:cs typeface="Arial"/>
              </a:rPr>
              <a:t>In par with Imaging </a:t>
            </a:r>
          </a:p>
          <a:p>
            <a:pPr marL="800100" lvl="1" indent="-342900"/>
            <a:r>
              <a:rPr lang="en-US" dirty="0">
                <a:cs typeface="Arial"/>
              </a:rPr>
              <a:t>~ 15K sections ingested and processed</a:t>
            </a:r>
            <a:endParaRPr lang="en-US" dirty="0"/>
          </a:p>
          <a:p>
            <a:pPr marL="342900" indent="-342900">
              <a:buChar char="•"/>
            </a:pPr>
            <a:endParaRPr lang="en-US" b="0" dirty="0">
              <a:cs typeface="Arial"/>
            </a:endParaRPr>
          </a:p>
          <a:p>
            <a:pPr marL="342900" indent="-342900">
              <a:buChar char="•"/>
            </a:pPr>
            <a:r>
              <a:rPr lang="en-US" b="0" dirty="0">
                <a:cs typeface="Arial"/>
              </a:rPr>
              <a:t>Perfect montaging without misalignments</a:t>
            </a:r>
            <a:endParaRPr lang="en-US" dirty="0"/>
          </a:p>
          <a:p>
            <a:pPr marL="342900" indent="-342900">
              <a:buChar char="•"/>
            </a:pPr>
            <a:endParaRPr lang="en-US" b="0" dirty="0">
              <a:cs typeface="Arial"/>
            </a:endParaRPr>
          </a:p>
          <a:p>
            <a:pPr marL="342900" indent="-342900">
              <a:buChar char="•"/>
            </a:pPr>
            <a:r>
              <a:rPr lang="en-US" b="0" dirty="0">
                <a:cs typeface="Arial"/>
              </a:rPr>
              <a:t>Mean residual pixel error rate &lt; 5px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DA77-6F32-4C6C-9596-653D3A12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C13FD-B807-4A4A-819E-52041E68FF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615015-29D7-4CA2-9AA3-E1008B0B8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" t="10059" r="9006" b="4561"/>
          <a:stretch/>
        </p:blipFill>
        <p:spPr>
          <a:xfrm>
            <a:off x="6091125" y="1476057"/>
            <a:ext cx="5472224" cy="42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1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A66A-1D6F-4D9D-8859-94AE1213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Phase 2 Processing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97D85-7794-4733-BFFF-01DD7695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800" y="4823772"/>
            <a:ext cx="10363200" cy="1649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Rough Alignment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No stitching/alignment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Mean 3D residuals preferably &lt; 1000px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9EE58-9E47-45C8-934D-8B2E9E29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C13FD-B807-4A4A-819E-52041E68FF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t="11240" r="16218" b="9371"/>
          <a:stretch/>
        </p:blipFill>
        <p:spPr>
          <a:xfrm>
            <a:off x="2577123" y="1050490"/>
            <a:ext cx="6834554" cy="360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7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Pipeline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807028" y="1318349"/>
            <a:ext cx="1950720" cy="2210580"/>
            <a:chOff x="914400" y="1274806"/>
            <a:chExt cx="1950720" cy="2210580"/>
          </a:xfrm>
        </p:grpSpPr>
        <p:grpSp>
          <p:nvGrpSpPr>
            <p:cNvPr id="10" name="Group 9"/>
            <p:cNvGrpSpPr/>
            <p:nvPr/>
          </p:nvGrpSpPr>
          <p:grpSpPr>
            <a:xfrm>
              <a:off x="914400" y="1274806"/>
              <a:ext cx="1950720" cy="1950720"/>
              <a:chOff x="2075846" y="4674617"/>
              <a:chExt cx="1950720" cy="195072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75846" y="4674617"/>
                <a:ext cx="1645920" cy="164592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28246" y="4827017"/>
                <a:ext cx="1645920" cy="164592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80646" y="4979417"/>
                <a:ext cx="1645920" cy="1645920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1066801" y="3208387"/>
              <a:ext cx="1705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Flat field corrected tile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094989" y="1513921"/>
            <a:ext cx="2576715" cy="1797298"/>
            <a:chOff x="4290933" y="2276830"/>
            <a:chExt cx="2576715" cy="1797298"/>
          </a:xfrm>
        </p:grpSpPr>
        <p:sp>
          <p:nvSpPr>
            <p:cNvPr id="18" name="Right Arrow 11"/>
            <p:cNvSpPr/>
            <p:nvPr/>
          </p:nvSpPr>
          <p:spPr>
            <a:xfrm>
              <a:off x="4290933" y="3088266"/>
              <a:ext cx="445018" cy="184081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516" y="2276830"/>
              <a:ext cx="1764119" cy="152029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937924" y="3797129"/>
              <a:ext cx="192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Lens distortion correction</a:t>
              </a:r>
            </a:p>
          </p:txBody>
        </p:sp>
      </p:grpSp>
      <p:sp>
        <p:nvSpPr>
          <p:cNvPr id="22" name="Right Arrow 22"/>
          <p:cNvSpPr/>
          <p:nvPr/>
        </p:nvSpPr>
        <p:spPr>
          <a:xfrm>
            <a:off x="6913491" y="2354068"/>
            <a:ext cx="445018" cy="1840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767915" y="1502495"/>
            <a:ext cx="1793267" cy="1808724"/>
            <a:chOff x="7812222" y="4569737"/>
            <a:chExt cx="1793267" cy="1808724"/>
          </a:xfrm>
        </p:grpSpPr>
        <p:sp>
          <p:nvSpPr>
            <p:cNvPr id="23" name="TextBox 22"/>
            <p:cNvSpPr txBox="1"/>
            <p:nvPr/>
          </p:nvSpPr>
          <p:spPr>
            <a:xfrm>
              <a:off x="7982805" y="6101462"/>
              <a:ext cx="1566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Stitching/montaging</a:t>
              </a:r>
            </a:p>
          </p:txBody>
        </p:sp>
        <p:pic>
          <p:nvPicPr>
            <p:cNvPr id="24" name="Picture 2" descr="https://www.janelia.org/sites/default/files/resize/Support%20Teams/Scientific%20Computing%20Software/montage_cartoon-250x21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09" b="27309"/>
            <a:stretch>
              <a:fillRect/>
            </a:stretch>
          </p:blipFill>
          <p:spPr bwMode="auto">
            <a:xfrm>
              <a:off x="7812222" y="4569737"/>
              <a:ext cx="1793267" cy="1510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ight Arrow 30"/>
          <p:cNvSpPr/>
          <p:nvPr/>
        </p:nvSpPr>
        <p:spPr>
          <a:xfrm rot="5400000">
            <a:off x="8440787" y="3621791"/>
            <a:ext cx="447521" cy="16663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746884" y="4244961"/>
            <a:ext cx="1814298" cy="2163458"/>
            <a:chOff x="7746884" y="4244961"/>
            <a:chExt cx="1814298" cy="216345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6884" y="4244961"/>
              <a:ext cx="1814298" cy="180075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938497" y="6131420"/>
              <a:ext cx="1566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Rough Alignment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00235" y="4244960"/>
            <a:ext cx="2658274" cy="2163459"/>
            <a:chOff x="4700235" y="4244960"/>
            <a:chExt cx="2658274" cy="216345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0235" y="4244960"/>
              <a:ext cx="1868456" cy="1800759"/>
            </a:xfrm>
            <a:prstGeom prst="rect">
              <a:avLst/>
            </a:prstGeom>
          </p:spPr>
        </p:pic>
        <p:sp>
          <p:nvSpPr>
            <p:cNvPr id="31" name="Right Arrow 31"/>
            <p:cNvSpPr/>
            <p:nvPr/>
          </p:nvSpPr>
          <p:spPr>
            <a:xfrm rot="10800000">
              <a:off x="6913491" y="4961258"/>
              <a:ext cx="445018" cy="184081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02562" y="6131420"/>
              <a:ext cx="1566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Fine Alignment</a:t>
              </a:r>
            </a:p>
          </p:txBody>
        </p:sp>
      </p:grpSp>
      <p:sp>
        <p:nvSpPr>
          <p:cNvPr id="34" name="Right Arrow 31"/>
          <p:cNvSpPr/>
          <p:nvPr/>
        </p:nvSpPr>
        <p:spPr>
          <a:xfrm rot="10800000">
            <a:off x="3947160" y="4961258"/>
            <a:ext cx="445018" cy="1840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65" y="4042926"/>
            <a:ext cx="2293965" cy="202074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07028" y="6104420"/>
            <a:ext cx="1566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Materialization</a:t>
            </a:r>
          </a:p>
        </p:txBody>
      </p:sp>
    </p:spTree>
    <p:extLst>
      <p:ext uri="{BB962C8B-B14F-4D97-AF65-F5344CB8AC3E}">
        <p14:creationId xmlns:p14="http://schemas.microsoft.com/office/powerpoint/2010/main" val="38290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34" grpId="0" animBg="1"/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and mitigation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C13FD-B807-4A4A-819E-52041E68FF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9492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32632"/>
            <a:ext cx="7772400" cy="628650"/>
          </a:xfrm>
        </p:spPr>
        <p:txBody>
          <a:bodyPr/>
          <a:lstStyle/>
          <a:p>
            <a:r>
              <a:rPr lang="en-US" sz="4800" dirty="0"/>
              <a:t>Cracks and Folds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kern="0">
                <a:solidFill>
                  <a:sysClr val="windowText" lastClr="000000"/>
                </a:solidFill>
              </a:rPr>
              <a:t>alleninstitute.org | brain-map.org</a:t>
            </a:r>
            <a:endParaRPr lang="en-US" sz="1800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z="1800" b="0" kern="0">
                <a:solidFill>
                  <a:sysClr val="windowText" lastClr="000000"/>
                </a:solidFill>
              </a:rPr>
              <a:pPr/>
              <a:t>41</a:t>
            </a:fld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90737" y="5120538"/>
            <a:ext cx="3657600" cy="6400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Cracks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443662" y="5120538"/>
            <a:ext cx="3657600" cy="640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Folds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98" y="1622485"/>
            <a:ext cx="3425764" cy="3425764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 rot="3851081">
            <a:off x="7219949" y="2205135"/>
            <a:ext cx="171450" cy="4191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22485"/>
            <a:ext cx="3425764" cy="3425764"/>
          </a:xfrm>
          <a:prstGeom prst="rect">
            <a:avLst/>
          </a:prstGeom>
        </p:spPr>
      </p:pic>
      <p:sp>
        <p:nvSpPr>
          <p:cNvPr id="12" name="Arrow: Down 11"/>
          <p:cNvSpPr/>
          <p:nvPr/>
        </p:nvSpPr>
        <p:spPr>
          <a:xfrm rot="3851081">
            <a:off x="3286123" y="4030194"/>
            <a:ext cx="171450" cy="4191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02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505194" y="1189141"/>
            <a:ext cx="3477007" cy="4059134"/>
          </a:xfrm>
        </p:spPr>
        <p:txBody>
          <a:bodyPr>
            <a:normAutofit/>
          </a:bodyPr>
          <a:lstStyle/>
          <a:p>
            <a:r>
              <a:rPr lang="en-US" dirty="0"/>
              <a:t>Deep Neural Network Segmentation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dirty="0"/>
              <a:t>Pre-processing</a:t>
            </a:r>
          </a:p>
          <a:p>
            <a:pPr marL="800100" lvl="1" indent="-342900"/>
            <a:r>
              <a:rPr lang="en-US" sz="1000" dirty="0"/>
              <a:t>Binary annotations</a:t>
            </a:r>
          </a:p>
          <a:p>
            <a:pPr marL="800100" lvl="1" indent="-342900"/>
            <a:r>
              <a:rPr lang="en-US" sz="1000" dirty="0"/>
              <a:t>Image resizing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dirty="0"/>
              <a:t>Training</a:t>
            </a:r>
          </a:p>
          <a:p>
            <a:pPr marL="800100" lvl="1" indent="-342900"/>
            <a:r>
              <a:rPr lang="en-US" sz="1000" dirty="0"/>
              <a:t>U-Net convolutional neural network</a:t>
            </a:r>
          </a:p>
          <a:p>
            <a:pPr marL="800100" lvl="1" indent="-342900"/>
            <a:r>
              <a:rPr lang="en-US" sz="1000" dirty="0"/>
              <a:t>Input: EM tile</a:t>
            </a:r>
          </a:p>
          <a:p>
            <a:pPr marL="800100" lvl="1" indent="-342900"/>
            <a:r>
              <a:rPr lang="en-US" sz="1000" dirty="0"/>
              <a:t>Output: Predicted binary mask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dirty="0"/>
              <a:t>Post-processing</a:t>
            </a:r>
          </a:p>
          <a:p>
            <a:pPr marL="800100" lvl="1" indent="-342900"/>
            <a:r>
              <a:rPr lang="en-US" sz="1000" dirty="0"/>
              <a:t>Denoising</a:t>
            </a:r>
          </a:p>
          <a:p>
            <a:pPr marL="800100" lvl="1" indent="-342900"/>
            <a:r>
              <a:rPr lang="en-US" sz="1000" dirty="0"/>
              <a:t>Contour identification</a:t>
            </a:r>
          </a:p>
          <a:p>
            <a:endParaRPr lang="en-US" sz="1600" b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kern="0">
                <a:solidFill>
                  <a:sysClr val="windowText" lastClr="000000"/>
                </a:solidFill>
              </a:rPr>
              <a:t>alleninstitute.org | brain-map.org</a:t>
            </a:r>
            <a:endParaRPr lang="en-US" sz="1800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z="1800" b="0" kern="0">
                <a:solidFill>
                  <a:sysClr val="windowText" lastClr="000000"/>
                </a:solidFill>
              </a:rPr>
              <a:pPr/>
              <a:t>42</a:t>
            </a:fld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1981202" y="5660333"/>
            <a:ext cx="4315279" cy="688975"/>
          </a:xfrm>
        </p:spPr>
        <p:txBody>
          <a:bodyPr/>
          <a:lstStyle/>
          <a:p>
            <a:pPr algn="ctr"/>
            <a:r>
              <a:rPr lang="en-US" dirty="0"/>
              <a:t>Training Inputs: Original EM Image (left) and Binary Mask (right)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81201" y="1180099"/>
            <a:ext cx="4315280" cy="4315827"/>
            <a:chOff x="4805735" y="977900"/>
            <a:chExt cx="3643305" cy="364376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735" y="2885066"/>
              <a:ext cx="1736601" cy="173660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8548" y="2885066"/>
              <a:ext cx="1730492" cy="173049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8548" y="985535"/>
              <a:ext cx="1730492" cy="173049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735" y="977900"/>
              <a:ext cx="1736601" cy="17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47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32632"/>
            <a:ext cx="7772400" cy="628650"/>
          </a:xfrm>
        </p:spPr>
        <p:txBody>
          <a:bodyPr/>
          <a:lstStyle/>
          <a:p>
            <a:r>
              <a:rPr lang="en-US" sz="4800" dirty="0"/>
              <a:t>Initial Results (Cracks)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kern="0">
                <a:solidFill>
                  <a:sysClr val="windowText" lastClr="000000"/>
                </a:solidFill>
              </a:rPr>
              <a:t>alleninstitute.org | brain-map.org</a:t>
            </a:r>
            <a:endParaRPr lang="en-US" sz="1800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z="1800" b="0" kern="0">
                <a:solidFill>
                  <a:sysClr val="windowText" lastClr="000000"/>
                </a:solidFill>
              </a:rPr>
              <a:pPr/>
              <a:t>43</a:t>
            </a:fld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90737" y="5120538"/>
            <a:ext cx="3657600" cy="6400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Original EM Image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443662" y="5120538"/>
            <a:ext cx="3657600" cy="640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Predicted Crack Mask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22485"/>
            <a:ext cx="3425764" cy="3425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36" y="1622485"/>
            <a:ext cx="3425764" cy="3425764"/>
          </a:xfrm>
          <a:prstGeom prst="rect">
            <a:avLst/>
          </a:prstGeom>
        </p:spPr>
      </p:pic>
      <p:sp>
        <p:nvSpPr>
          <p:cNvPr id="1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90737" y="5120538"/>
            <a:ext cx="3657600" cy="6400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Labelled Crack Mask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22485"/>
            <a:ext cx="3425764" cy="3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2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32632"/>
            <a:ext cx="7772400" cy="628650"/>
          </a:xfrm>
        </p:spPr>
        <p:txBody>
          <a:bodyPr/>
          <a:lstStyle/>
          <a:p>
            <a:r>
              <a:rPr lang="en-US" sz="4800" dirty="0"/>
              <a:t>Initial Results (Folds)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kern="0">
                <a:solidFill>
                  <a:sysClr val="windowText" lastClr="000000"/>
                </a:solidFill>
              </a:rPr>
              <a:t>alleninstitute.org | brain-map.org</a:t>
            </a:r>
            <a:endParaRPr lang="en-US" sz="1800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z="1800" b="0" kern="0">
                <a:solidFill>
                  <a:sysClr val="windowText" lastClr="000000"/>
                </a:solidFill>
              </a:rPr>
              <a:pPr/>
              <a:t>44</a:t>
            </a:fld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93881" y="5116626"/>
            <a:ext cx="3657600" cy="6400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Original EM Image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440518" y="5118327"/>
            <a:ext cx="3657600" cy="640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Predicted Fold Mask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36" y="1622485"/>
            <a:ext cx="3425764" cy="3425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22485"/>
            <a:ext cx="3425765" cy="342576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90737" y="5120538"/>
            <a:ext cx="3657600" cy="6400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Labelled Fold Mask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22485"/>
            <a:ext cx="3425764" cy="3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0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Results – Errors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kern="0">
                <a:solidFill>
                  <a:sysClr val="windowText" lastClr="000000"/>
                </a:solidFill>
              </a:rPr>
              <a:t>alleninstitute.org | brain-map.org</a:t>
            </a:r>
            <a:endParaRPr lang="en-US" sz="1800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z="1800" b="0" kern="0">
                <a:solidFill>
                  <a:sysClr val="windowText" lastClr="000000"/>
                </a:solidFill>
              </a:rPr>
              <a:pPr/>
              <a:t>45</a:t>
            </a:fld>
            <a:endParaRPr lang="en-US" sz="1800" b="0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986213" y="4418926"/>
          <a:ext cx="421957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835">
                  <a:extLst>
                    <a:ext uri="{9D8B030D-6E8A-4147-A177-3AD203B41FA5}">
                      <a16:colId xmlns:a16="http://schemas.microsoft.com/office/drawing/2014/main" val="2167176045"/>
                    </a:ext>
                  </a:extLst>
                </a:gridCol>
                <a:gridCol w="1814214">
                  <a:extLst>
                    <a:ext uri="{9D8B030D-6E8A-4147-A177-3AD203B41FA5}">
                      <a16:colId xmlns:a16="http://schemas.microsoft.com/office/drawing/2014/main" val="4047336547"/>
                    </a:ext>
                  </a:extLst>
                </a:gridCol>
                <a:gridCol w="1406525">
                  <a:extLst>
                    <a:ext uri="{9D8B030D-6E8A-4147-A177-3AD203B41FA5}">
                      <a16:colId xmlns:a16="http://schemas.microsoft.com/office/drawing/2014/main" val="2982403509"/>
                    </a:ext>
                  </a:extLst>
                </a:gridCol>
              </a:tblGrid>
              <a:tr h="34319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Dice Similarity</a:t>
                      </a:r>
                      <a:r>
                        <a:rPr lang="en-US" sz="1400" baseline="0" dirty="0"/>
                        <a:t> Coefficient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Fractional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828302"/>
                  </a:ext>
                </a:extLst>
              </a:tr>
              <a:tr h="182417">
                <a:tc>
                  <a:txBody>
                    <a:bodyPr/>
                    <a:lstStyle/>
                    <a:p>
                      <a:r>
                        <a:rPr lang="en-US" sz="1400" b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191236"/>
                  </a:ext>
                </a:extLst>
              </a:tr>
              <a:tr h="182417">
                <a:tc>
                  <a:txBody>
                    <a:bodyPr/>
                    <a:lstStyle/>
                    <a:p>
                      <a:r>
                        <a:rPr lang="en-US" sz="1400" b="1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976889"/>
                  </a:ext>
                </a:extLst>
              </a:tr>
              <a:tr h="423164">
                <a:tc>
                  <a:txBody>
                    <a:bodyPr/>
                    <a:lstStyle/>
                    <a:p>
                      <a:r>
                        <a:rPr lang="en-US" sz="1400" b="1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597351"/>
                  </a:ext>
                </a:extLst>
              </a:tr>
            </a:tbl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58765" y="1104900"/>
            <a:ext cx="2828925" cy="4940898"/>
          </a:xfrm>
        </p:spPr>
        <p:txBody>
          <a:bodyPr>
            <a:normAutofit/>
          </a:bodyPr>
          <a:lstStyle/>
          <a:p>
            <a:r>
              <a:rPr lang="en-US" dirty="0"/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False positive pixels</a:t>
            </a:r>
          </a:p>
          <a:p>
            <a:pPr marL="742950" lvl="1" indent="-285750"/>
            <a:r>
              <a:rPr lang="en-US" sz="1200" dirty="0"/>
              <a:t>Blood vessels</a:t>
            </a:r>
          </a:p>
          <a:p>
            <a:pPr marL="742950" lvl="1" indent="-285750"/>
            <a:r>
              <a:rPr lang="en-US" sz="1200" dirty="0"/>
              <a:t>Resin edges</a:t>
            </a:r>
          </a:p>
          <a:p>
            <a:pPr marL="742950" lvl="1" indent="-285750"/>
            <a:r>
              <a:rPr lang="en-US" sz="1200" dirty="0"/>
              <a:t>Noise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Edge blurring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Contour Holes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34" r="36434"/>
          <a:stretch/>
        </p:blipFill>
        <p:spPr>
          <a:xfrm>
            <a:off x="1860884" y="1104900"/>
            <a:ext cx="2706704" cy="27067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1" b="50711"/>
          <a:stretch/>
        </p:blipFill>
        <p:spPr>
          <a:xfrm>
            <a:off x="4742246" y="1104900"/>
            <a:ext cx="2706704" cy="2706704"/>
          </a:xfrm>
          <a:prstGeom prst="rect">
            <a:avLst/>
          </a:prstGeom>
        </p:spPr>
      </p:pic>
      <p:sp>
        <p:nvSpPr>
          <p:cNvPr id="11" name="Text Placeholder 9"/>
          <p:cNvSpPr txBox="1">
            <a:spLocks/>
          </p:cNvSpPr>
          <p:nvPr/>
        </p:nvSpPr>
        <p:spPr>
          <a:xfrm>
            <a:off x="4266798" y="4083402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90563" indent="-1778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Initial Crack Detection Statistics</a:t>
            </a:r>
          </a:p>
        </p:txBody>
      </p:sp>
    </p:spTree>
    <p:extLst>
      <p:ext uri="{BB962C8B-B14F-4D97-AF65-F5344CB8AC3E}">
        <p14:creationId xmlns:p14="http://schemas.microsoft.com/office/powerpoint/2010/main" val="254716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Results – Errors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kern="0">
                <a:solidFill>
                  <a:sysClr val="windowText" lastClr="000000"/>
                </a:solidFill>
              </a:rPr>
              <a:t>alleninstitute.org | brain-map.org</a:t>
            </a:r>
            <a:endParaRPr lang="en-US" sz="1800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z="1800" b="0" kern="0">
                <a:solidFill>
                  <a:sysClr val="windowText" lastClr="000000"/>
                </a:solidFill>
              </a:rPr>
              <a:pPr/>
              <a:t>46</a:t>
            </a:fld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209800" y="1104900"/>
            <a:ext cx="3729790" cy="147718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Errors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False positive segmentation of blood vessels and resin-tissue intersections</a:t>
            </a:r>
          </a:p>
          <a:p>
            <a:endParaRPr lang="en-US" sz="1600" b="0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939590" y="1104900"/>
            <a:ext cx="4188994" cy="124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90563" indent="-1778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Solutions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Add examples of blood vessels and resin-tissue intersections to training data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2209800" y="2411730"/>
            <a:ext cx="3729790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90563" indent="-1778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Large noise objects</a:t>
            </a:r>
          </a:p>
          <a:p>
            <a:endParaRPr lang="en-US" sz="1600" b="0" dirty="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209800" y="3550015"/>
            <a:ext cx="3729790" cy="57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90563" indent="-1778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Edge blurring and general noise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09800" y="5022482"/>
            <a:ext cx="3729790" cy="57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90563" indent="-1778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Contour Holes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5939590" y="2411730"/>
            <a:ext cx="3729790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90563" indent="-1778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Contour thresholding</a:t>
            </a:r>
          </a:p>
          <a:p>
            <a:endParaRPr lang="en-US" sz="1600" b="0" dirty="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5939590" y="3554178"/>
            <a:ext cx="3729790" cy="1144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90563" indent="-1778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Replace random crop transformation with resize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Non-local means denoising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5939590" y="5022482"/>
            <a:ext cx="3729790" cy="57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90563" indent="-1778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Contour flood filling</a:t>
            </a:r>
          </a:p>
        </p:txBody>
      </p:sp>
    </p:spTree>
    <p:extLst>
      <p:ext uri="{BB962C8B-B14F-4D97-AF65-F5344CB8AC3E}">
        <p14:creationId xmlns:p14="http://schemas.microsoft.com/office/powerpoint/2010/main" val="228712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32632"/>
            <a:ext cx="7772400" cy="628650"/>
          </a:xfrm>
        </p:spPr>
        <p:txBody>
          <a:bodyPr/>
          <a:lstStyle/>
          <a:p>
            <a:r>
              <a:rPr lang="en-US" sz="4000" dirty="0"/>
              <a:t>Improved Results (Cracks)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kern="0">
                <a:solidFill>
                  <a:sysClr val="windowText" lastClr="000000"/>
                </a:solidFill>
              </a:rPr>
              <a:t>alleninstitute.org | brain-map.org</a:t>
            </a:r>
            <a:endParaRPr lang="en-US" sz="1800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z="1800" b="0" kern="0">
                <a:solidFill>
                  <a:sysClr val="windowText" lastClr="000000"/>
                </a:solidFill>
              </a:rPr>
              <a:pPr/>
              <a:t>47</a:t>
            </a:fld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90737" y="5120538"/>
            <a:ext cx="3657600" cy="6400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Original Prediction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443662" y="5120538"/>
            <a:ext cx="3657600" cy="640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New Prediction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22485"/>
            <a:ext cx="3425764" cy="34257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15" y="1622485"/>
            <a:ext cx="3425764" cy="3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32632"/>
            <a:ext cx="7772400" cy="628650"/>
          </a:xfrm>
        </p:spPr>
        <p:txBody>
          <a:bodyPr/>
          <a:lstStyle/>
          <a:p>
            <a:r>
              <a:rPr lang="en-US" sz="4000" dirty="0"/>
              <a:t>Improved Results (Folds)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kern="0">
                <a:solidFill>
                  <a:sysClr val="windowText" lastClr="000000"/>
                </a:solidFill>
              </a:rPr>
              <a:t>alleninstitute.org | brain-map.org</a:t>
            </a:r>
            <a:endParaRPr lang="en-US" sz="1800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z="1800" b="0" kern="0">
                <a:solidFill>
                  <a:sysClr val="windowText" lastClr="000000"/>
                </a:solidFill>
              </a:rPr>
              <a:pPr/>
              <a:t>48</a:t>
            </a:fld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90737" y="5120538"/>
            <a:ext cx="3657600" cy="6400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Original Prediction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443662" y="5120538"/>
            <a:ext cx="3657600" cy="640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New Prediction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1622486"/>
            <a:ext cx="3419475" cy="3419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05" y="1622486"/>
            <a:ext cx="34194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7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alleninstitute.org | brain-map.org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711178"/>
              </p:ext>
            </p:extLst>
          </p:nvPr>
        </p:nvGraphicFramePr>
        <p:xfrm>
          <a:off x="1213853" y="641683"/>
          <a:ext cx="8127999" cy="5443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515423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224121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7697427"/>
                    </a:ext>
                  </a:extLst>
                </a:gridCol>
              </a:tblGrid>
              <a:tr h="521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AT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Our collaborators at HHMI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556643"/>
                  </a:ext>
                </a:extLst>
              </a:tr>
              <a:tr h="298014">
                <a:tc>
                  <a:txBody>
                    <a:bodyPr/>
                    <a:lstStyle/>
                    <a:p>
                      <a:r>
                        <a:rPr lang="en-US" sz="1400" dirty="0"/>
                        <a:t>Agnes Bodor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Sharmishtaa</a:t>
                      </a:r>
                      <a:r>
                        <a:rPr lang="en-US" sz="1400" baseline="0" dirty="0"/>
                        <a:t> Seshamani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Stefan</a:t>
                      </a:r>
                      <a:r>
                        <a:rPr lang="en-US" sz="1400" baseline="0" dirty="0"/>
                        <a:t> Saalfeld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566048"/>
                  </a:ext>
                </a:extLst>
              </a:tr>
              <a:tr h="298014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Casey Schneider-</a:t>
                      </a:r>
                      <a:r>
                        <a:rPr lang="en-US" sz="1400" kern="1200" dirty="0" err="1">
                          <a:effectLst/>
                        </a:rPr>
                        <a:t>Mizell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Forrest Collman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Khaled Khairy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887917"/>
                  </a:ext>
                </a:extLst>
              </a:tr>
              <a:tr h="298014">
                <a:tc>
                  <a:txBody>
                    <a:bodyPr/>
                    <a:lstStyle/>
                    <a:p>
                      <a:r>
                        <a:rPr lang="en-US" sz="1400" dirty="0"/>
                        <a:t>Clay 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Eric Trautman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33146"/>
                  </a:ext>
                </a:extLst>
              </a:tr>
              <a:tr h="298014">
                <a:tc>
                  <a:txBody>
                    <a:bodyPr/>
                    <a:lstStyle/>
                    <a:p>
                      <a:r>
                        <a:rPr lang="en-US" sz="1400" dirty="0"/>
                        <a:t>Daniel Bumbarger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6030"/>
                  </a:ext>
                </a:extLst>
              </a:tr>
              <a:tr h="298014">
                <a:tc>
                  <a:txBody>
                    <a:bodyPr/>
                    <a:lstStyle/>
                    <a:p>
                      <a:r>
                        <a:rPr lang="en-US" sz="1400" dirty="0"/>
                        <a:t>Daniel Kapner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35133"/>
                  </a:ext>
                </a:extLst>
              </a:tr>
              <a:tr h="298014">
                <a:tc>
                  <a:txBody>
                    <a:bodyPr/>
                    <a:lstStyle/>
                    <a:p>
                      <a:r>
                        <a:rPr lang="en-US" sz="1400" dirty="0"/>
                        <a:t>Derrick</a:t>
                      </a:r>
                      <a:r>
                        <a:rPr lang="en-US" sz="1400" baseline="0" dirty="0"/>
                        <a:t> Brittain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460106"/>
                  </a:ext>
                </a:extLst>
              </a:tr>
              <a:tr h="5215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Joann Buchanan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Our Collaborators from</a:t>
                      </a:r>
                      <a:r>
                        <a:rPr lang="en-US" sz="1400" baseline="0" dirty="0"/>
                        <a:t> Princeton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042279"/>
                  </a:ext>
                </a:extLst>
              </a:tr>
              <a:tr h="5215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Marc Takeno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063569"/>
                  </a:ext>
                </a:extLst>
              </a:tr>
              <a:tr h="298014">
                <a:tc>
                  <a:txBody>
                    <a:bodyPr/>
                    <a:lstStyle/>
                    <a:p>
                      <a:r>
                        <a:rPr lang="en-US" sz="1400" dirty="0"/>
                        <a:t>Nuno Da Costa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IARPA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483947"/>
                  </a:ext>
                </a:extLst>
              </a:tr>
              <a:tr h="5215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Rob Young (PM)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825911"/>
                  </a:ext>
                </a:extLst>
              </a:tr>
              <a:tr h="5215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Shelb</a:t>
                      </a:r>
                      <a:r>
                        <a:rPr lang="en-US" sz="1400" baseline="0" dirty="0"/>
                        <a:t>y Suckow (PM)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18906"/>
                  </a:ext>
                </a:extLst>
              </a:tr>
              <a:tr h="397407">
                <a:tc>
                  <a:txBody>
                    <a:bodyPr/>
                    <a:lstStyle/>
                    <a:p>
                      <a:r>
                        <a:rPr lang="en-US" sz="1400" dirty="0"/>
                        <a:t>Tim Fliss (Technology)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966850"/>
                  </a:ext>
                </a:extLst>
              </a:tr>
              <a:tr h="298014">
                <a:tc>
                  <a:txBody>
                    <a:bodyPr/>
                    <a:lstStyle/>
                    <a:p>
                      <a:r>
                        <a:rPr lang="en-US" sz="1400" dirty="0"/>
                        <a:t>Wenjing</a:t>
                      </a:r>
                      <a:r>
                        <a:rPr lang="en-US" sz="1400" baseline="0" dirty="0"/>
                        <a:t> Yin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3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4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Strategy </a:t>
            </a:r>
            <a:r>
              <a:rPr lang="mr-IN" dirty="0"/>
              <a:t>–</a:t>
            </a:r>
            <a:r>
              <a:rPr lang="en-US" dirty="0"/>
              <a:t> Small Volume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3056"/>
                </a:solidFill>
                <a:latin typeface="Arial"/>
              </a:rPr>
              <a:t>alleninstitute.org | brain-map.org</a:t>
            </a:r>
            <a:endParaRPr lang="en-US" dirty="0">
              <a:solidFill>
                <a:srgbClr val="003056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mtClean="0">
                <a:solidFill>
                  <a:srgbClr val="003056"/>
                </a:solidFill>
                <a:latin typeface="Arial"/>
              </a:rPr>
              <a:pPr/>
              <a:t>5</a:t>
            </a:fld>
            <a:endParaRPr lang="en-US">
              <a:solidFill>
                <a:srgbClr val="003056"/>
              </a:solidFill>
              <a:latin typeface="Arial"/>
            </a:endParaRPr>
          </a:p>
        </p:txBody>
      </p:sp>
      <p:pic>
        <p:nvPicPr>
          <p:cNvPr id="6" name="Picture 5" descr="stitching_strategy_small_volu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1" y="1117606"/>
            <a:ext cx="10541015" cy="48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3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 modules to identify stitching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Improvements for efficiently processing data</a:t>
            </a:r>
          </a:p>
          <a:p>
            <a:pPr marL="800100" lvl="1" indent="-342900"/>
            <a:r>
              <a:rPr lang="en-US" dirty="0"/>
              <a:t>Perform stitching and alignment using mipmaps</a:t>
            </a:r>
          </a:p>
          <a:p>
            <a:pPr marL="800100" lvl="1" indent="-342900"/>
            <a:r>
              <a:rPr lang="en-US" dirty="0"/>
              <a:t>Moving raw data to long term storage for lateral retrieval</a:t>
            </a:r>
          </a:p>
          <a:p>
            <a:pPr marL="800100" lvl="1" indent="-342900"/>
            <a:r>
              <a:rPr lang="en-US" dirty="0"/>
              <a:t>Workflow manager for automated stitching and alignment</a:t>
            </a:r>
          </a:p>
          <a:p>
            <a:pPr marL="800100" lvl="1" indent="-342900"/>
            <a:r>
              <a:rPr lang="en-US" dirty="0"/>
              <a:t>Pythonized modules to interact with Render and consumed by workflow manager</a:t>
            </a:r>
          </a:p>
          <a:p>
            <a:pPr marL="800100" lvl="1" indent="-342900"/>
            <a:r>
              <a:rPr lang="en-US" dirty="0"/>
              <a:t>Scaling the solver to solve large systems across a distributed environment</a:t>
            </a:r>
          </a:p>
          <a:p>
            <a:pPr marL="8001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Generation of statistical metrics to assess the quality of stitched and aligned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0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Strategy </a:t>
            </a:r>
            <a:r>
              <a:rPr lang="mr-IN" dirty="0"/>
              <a:t>–</a:t>
            </a:r>
            <a:r>
              <a:rPr lang="en-US" dirty="0"/>
              <a:t> Large Volume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3056"/>
                </a:solidFill>
                <a:latin typeface="Arial"/>
              </a:rPr>
              <a:t>alleninstitute.org | brain-map.org</a:t>
            </a:r>
            <a:endParaRPr lang="en-US" dirty="0">
              <a:solidFill>
                <a:srgbClr val="003056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mtClean="0">
                <a:solidFill>
                  <a:srgbClr val="003056"/>
                </a:solidFill>
                <a:latin typeface="Arial"/>
              </a:rPr>
              <a:pPr/>
              <a:t>6</a:t>
            </a:fld>
            <a:endParaRPr lang="en-US">
              <a:solidFill>
                <a:srgbClr val="003056"/>
              </a:solidFill>
              <a:latin typeface="Arial"/>
            </a:endParaRPr>
          </a:p>
        </p:txBody>
      </p:sp>
      <p:pic>
        <p:nvPicPr>
          <p:cNvPr id="6" name="Picture 5" descr="stitching_strategy_large_volu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1" y="1411817"/>
            <a:ext cx="10502631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Materialize intermediate results to use as input to next step</a:t>
            </a:r>
          </a:p>
          <a:p>
            <a:pPr marL="800100" lvl="1" indent="-342900"/>
            <a:r>
              <a:rPr lang="en-US" dirty="0"/>
              <a:t>Consumes disk space</a:t>
            </a:r>
          </a:p>
          <a:p>
            <a:pPr marL="800100" lvl="1" indent="-342900"/>
            <a:r>
              <a:rPr lang="en-US" dirty="0"/>
              <a:t>Not efficient (minor error causes re-materialization)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Cannot be scaled to large volumes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time stitching is not feasible</a:t>
            </a:r>
          </a:p>
          <a:p>
            <a:pPr marL="800100" lvl="1" indent="-342900"/>
            <a:r>
              <a:rPr lang="en-US" dirty="0"/>
              <a:t>Need to keep up with imaging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 Components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3056"/>
                </a:solidFill>
                <a:latin typeface="Arial"/>
              </a:rPr>
              <a:t>alleninstitute.org | brain-map.org</a:t>
            </a:r>
            <a:endParaRPr lang="en-US" dirty="0">
              <a:solidFill>
                <a:srgbClr val="003056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mtClean="0">
                <a:solidFill>
                  <a:srgbClr val="003056"/>
                </a:solidFill>
                <a:latin typeface="Arial"/>
              </a:rPr>
              <a:pPr/>
              <a:t>8</a:t>
            </a:fld>
            <a:endParaRPr lang="en-US">
              <a:solidFill>
                <a:srgbClr val="003056"/>
              </a:solidFill>
              <a:latin typeface="Arial"/>
            </a:endParaRPr>
          </a:p>
        </p:txBody>
      </p:sp>
      <p:pic>
        <p:nvPicPr>
          <p:cNvPr id="6" name="Picture 5" descr="render-compon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40" y="635397"/>
            <a:ext cx="7735649" cy="61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9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 Data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3056"/>
                </a:solidFill>
                <a:latin typeface="Arial"/>
              </a:rPr>
              <a:t>alleninstitute.org | brain-map.org</a:t>
            </a:r>
            <a:endParaRPr lang="en-US" dirty="0">
              <a:solidFill>
                <a:srgbClr val="003056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D97DE-01AB-4708-81E4-3268D90D61F9}" type="slidenum">
              <a:rPr lang="en-US" smtClean="0">
                <a:solidFill>
                  <a:srgbClr val="003056"/>
                </a:solidFill>
                <a:latin typeface="Arial"/>
              </a:rPr>
              <a:pPr/>
              <a:t>9</a:t>
            </a:fld>
            <a:endParaRPr lang="en-US">
              <a:solidFill>
                <a:srgbClr val="003056"/>
              </a:solidFill>
              <a:latin typeface="Arial"/>
            </a:endParaRPr>
          </a:p>
        </p:txBody>
      </p:sp>
      <p:pic>
        <p:nvPicPr>
          <p:cNvPr id="6" name="Picture 5" descr="example-render-spe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8"/>
          <a:stretch/>
        </p:blipFill>
        <p:spPr>
          <a:xfrm>
            <a:off x="2194985" y="1100667"/>
            <a:ext cx="7806267" cy="51769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40429" y="1992086"/>
            <a:ext cx="7903028" cy="881743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0429" y="3350794"/>
            <a:ext cx="7903028" cy="2756092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2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</p:bldLst>
  </p:timing>
</p:sld>
</file>

<file path=ppt/theme/theme1.xml><?xml version="1.0" encoding="utf-8"?>
<a:theme xmlns:a="http://schemas.openxmlformats.org/drawingml/2006/main" name="Allen">
  <a:themeElements>
    <a:clrScheme name="AIB">
      <a:dk1>
        <a:sysClr val="windowText" lastClr="000000"/>
      </a:dk1>
      <a:lt1>
        <a:sysClr val="window" lastClr="FFFFFF"/>
      </a:lt1>
      <a:dk2>
        <a:srgbClr val="0079C0"/>
      </a:dk2>
      <a:lt2>
        <a:srgbClr val="EEECE1"/>
      </a:lt2>
      <a:accent1>
        <a:srgbClr val="003056"/>
      </a:accent1>
      <a:accent2>
        <a:srgbClr val="60A7E5"/>
      </a:accent2>
      <a:accent3>
        <a:srgbClr val="7E7D7E"/>
      </a:accent3>
      <a:accent4>
        <a:srgbClr val="777777"/>
      </a:accent4>
      <a:accent5>
        <a:srgbClr val="009BFA"/>
      </a:accent5>
      <a:accent6>
        <a:srgbClr val="F2D500"/>
      </a:accent6>
      <a:hlink>
        <a:srgbClr val="0079C0"/>
      </a:hlink>
      <a:folHlink>
        <a:srgbClr val="0089D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len" id="{8219F241-3477-4304-997B-B00DE5B00925}" vid="{1CB4F195-FBCF-45C0-9A3D-B51F2CB602FC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DejaVu Sans Mono"/>
      </a:majorFont>
      <a:minorFont>
        <a:latin typeface="Arial"/>
        <a:ea typeface=""/>
        <a:cs typeface="DejaVu Sans Mon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DejaVu Sans Mo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DejaVu Sans Mono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llen_16_9">
  <a:themeElements>
    <a:clrScheme name="AIB">
      <a:dk1>
        <a:sysClr val="windowText" lastClr="000000"/>
      </a:dk1>
      <a:lt1>
        <a:sysClr val="window" lastClr="FFFFFF"/>
      </a:lt1>
      <a:dk2>
        <a:srgbClr val="0079C0"/>
      </a:dk2>
      <a:lt2>
        <a:srgbClr val="EEECE1"/>
      </a:lt2>
      <a:accent1>
        <a:srgbClr val="003056"/>
      </a:accent1>
      <a:accent2>
        <a:srgbClr val="60A7E5"/>
      </a:accent2>
      <a:accent3>
        <a:srgbClr val="7E7D7E"/>
      </a:accent3>
      <a:accent4>
        <a:srgbClr val="777777"/>
      </a:accent4>
      <a:accent5>
        <a:srgbClr val="009BFA"/>
      </a:accent5>
      <a:accent6>
        <a:srgbClr val="F2D500"/>
      </a:accent6>
      <a:hlink>
        <a:srgbClr val="0079C0"/>
      </a:hlink>
      <a:folHlink>
        <a:srgbClr val="0089D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len_16_9" id="{DAFB91A8-EA29-4F0A-94AB-7C817EB0A18B}" vid="{615782B0-4849-4EAF-BFC2-51E1B0D67117}"/>
    </a:ext>
  </a:extLst>
</a:theme>
</file>

<file path=ppt/theme/theme5.xml><?xml version="1.0" encoding="utf-8"?>
<a:theme xmlns:a="http://schemas.openxmlformats.org/drawingml/2006/main" name="1_Allen_16_9">
  <a:themeElements>
    <a:clrScheme name="AIB">
      <a:dk1>
        <a:sysClr val="windowText" lastClr="000000"/>
      </a:dk1>
      <a:lt1>
        <a:sysClr val="window" lastClr="FFFFFF"/>
      </a:lt1>
      <a:dk2>
        <a:srgbClr val="0079C0"/>
      </a:dk2>
      <a:lt2>
        <a:srgbClr val="EEECE1"/>
      </a:lt2>
      <a:accent1>
        <a:srgbClr val="003056"/>
      </a:accent1>
      <a:accent2>
        <a:srgbClr val="60A7E5"/>
      </a:accent2>
      <a:accent3>
        <a:srgbClr val="7E7D7E"/>
      </a:accent3>
      <a:accent4>
        <a:srgbClr val="777777"/>
      </a:accent4>
      <a:accent5>
        <a:srgbClr val="009BFA"/>
      </a:accent5>
      <a:accent6>
        <a:srgbClr val="F2D500"/>
      </a:accent6>
      <a:hlink>
        <a:srgbClr val="0079C0"/>
      </a:hlink>
      <a:folHlink>
        <a:srgbClr val="0089D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len_16_9" id="{DAFB91A8-EA29-4F0A-94AB-7C817EB0A18B}" vid="{615782B0-4849-4EAF-BFC2-51E1B0D67117}"/>
    </a:ext>
  </a:extLst>
</a:theme>
</file>

<file path=ppt/theme/theme6.xml><?xml version="1.0" encoding="utf-8"?>
<a:theme xmlns:a="http://schemas.openxmlformats.org/drawingml/2006/main" name="Allen 2015">
  <a:themeElements>
    <a:clrScheme name="AIB">
      <a:dk1>
        <a:sysClr val="windowText" lastClr="000000"/>
      </a:dk1>
      <a:lt1>
        <a:sysClr val="window" lastClr="FFFFFF"/>
      </a:lt1>
      <a:dk2>
        <a:srgbClr val="0079C0"/>
      </a:dk2>
      <a:lt2>
        <a:srgbClr val="EEECE1"/>
      </a:lt2>
      <a:accent1>
        <a:srgbClr val="003056"/>
      </a:accent1>
      <a:accent2>
        <a:srgbClr val="60A7E5"/>
      </a:accent2>
      <a:accent3>
        <a:srgbClr val="7E7D7E"/>
      </a:accent3>
      <a:accent4>
        <a:srgbClr val="777777"/>
      </a:accent4>
      <a:accent5>
        <a:srgbClr val="009BFA"/>
      </a:accent5>
      <a:accent6>
        <a:srgbClr val="F2D500"/>
      </a:accent6>
      <a:hlink>
        <a:srgbClr val="0079C0"/>
      </a:hlink>
      <a:folHlink>
        <a:srgbClr val="0089D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BS-PresentationTemplate16-9.potx" id="{3B7DF908-D7A3-4628-B967-0CAA14FE3225}" vid="{98A4E28B-49F2-480A-AC6E-0654E2F165C5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Allen 2015">
  <a:themeElements>
    <a:clrScheme name="AIB">
      <a:dk1>
        <a:sysClr val="windowText" lastClr="000000"/>
      </a:dk1>
      <a:lt1>
        <a:sysClr val="window" lastClr="FFFFFF"/>
      </a:lt1>
      <a:dk2>
        <a:srgbClr val="0079C0"/>
      </a:dk2>
      <a:lt2>
        <a:srgbClr val="EEECE1"/>
      </a:lt2>
      <a:accent1>
        <a:srgbClr val="003056"/>
      </a:accent1>
      <a:accent2>
        <a:srgbClr val="60A7E5"/>
      </a:accent2>
      <a:accent3>
        <a:srgbClr val="7E7D7E"/>
      </a:accent3>
      <a:accent4>
        <a:srgbClr val="777777"/>
      </a:accent4>
      <a:accent5>
        <a:srgbClr val="009BFA"/>
      </a:accent5>
      <a:accent6>
        <a:srgbClr val="F2D500"/>
      </a:accent6>
      <a:hlink>
        <a:srgbClr val="0079C0"/>
      </a:hlink>
      <a:folHlink>
        <a:srgbClr val="0089D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BAA8F53E-1BF3-401A-BD9D-472301A9AE2B}" vid="{145BE3ED-931E-47B9-9CFF-CBCC8A104D8E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Allen</Template>
  <TotalTime>20049</TotalTime>
  <Words>1547</Words>
  <Application>Microsoft Office PowerPoint</Application>
  <PresentationFormat>Widescreen</PresentationFormat>
  <Paragraphs>429</Paragraphs>
  <Slides>50</Slides>
  <Notes>11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50</vt:i4>
      </vt:variant>
    </vt:vector>
  </HeadingPairs>
  <TitlesOfParts>
    <vt:vector size="67" baseType="lpstr">
      <vt:lpstr>ＭＳ Ｐゴシック</vt:lpstr>
      <vt:lpstr>Arial</vt:lpstr>
      <vt:lpstr>Calibri</vt:lpstr>
      <vt:lpstr>DejaVu Sans</vt:lpstr>
      <vt:lpstr>DejaVu Sans Mono</vt:lpstr>
      <vt:lpstr>Mangal</vt:lpstr>
      <vt:lpstr>Symbol</vt:lpstr>
      <vt:lpstr>Times New Roman</vt:lpstr>
      <vt:lpstr>Wingdings</vt:lpstr>
      <vt:lpstr>Allen</vt:lpstr>
      <vt:lpstr>Office Theme</vt:lpstr>
      <vt:lpstr>1_Office Theme</vt:lpstr>
      <vt:lpstr>Allen_16_9</vt:lpstr>
      <vt:lpstr>1_Allen_16_9</vt:lpstr>
      <vt:lpstr>Allen 2015</vt:lpstr>
      <vt:lpstr>2_Office Theme</vt:lpstr>
      <vt:lpstr>1_Allen 2015</vt:lpstr>
      <vt:lpstr>Stitching and Aligning Large Scale EM Volume</vt:lpstr>
      <vt:lpstr>Overview</vt:lpstr>
      <vt:lpstr>Scaling up of Mouse EM Connectomics Data Sets</vt:lpstr>
      <vt:lpstr>Stitching Pipeline</vt:lpstr>
      <vt:lpstr>Stitching Strategy – Small Volume</vt:lpstr>
      <vt:lpstr>Stitching Strategy – Large Volume</vt:lpstr>
      <vt:lpstr>Bottlenecks</vt:lpstr>
      <vt:lpstr>RENDER Components</vt:lpstr>
      <vt:lpstr>Render Data Model</vt:lpstr>
      <vt:lpstr>Render - Advantages</vt:lpstr>
      <vt:lpstr>Stitching and Alignment Using Mipmaps</vt:lpstr>
      <vt:lpstr>Schematic of Current Infrastructure Supporting Stitching1</vt:lpstr>
      <vt:lpstr>Stitching and Alignment Workflow</vt:lpstr>
      <vt:lpstr>Render-Modules</vt:lpstr>
      <vt:lpstr>Render-Modules</vt:lpstr>
      <vt:lpstr>Phase 2 – Quality Control</vt:lpstr>
      <vt:lpstr>Stitching Issues</vt:lpstr>
      <vt:lpstr>Stitching Issues - Holes</vt:lpstr>
      <vt:lpstr>Stitching Issues - Gaps</vt:lpstr>
      <vt:lpstr>Stitching Issues - Seams</vt:lpstr>
      <vt:lpstr>Stitching Issues - Misalignment</vt:lpstr>
      <vt:lpstr>Phase 2 - Misalignment</vt:lpstr>
      <vt:lpstr>Render-Modules</vt:lpstr>
      <vt:lpstr>Scaling the solver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 Aligner Distributed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2 Processing</vt:lpstr>
      <vt:lpstr>Phase 2 Processing</vt:lpstr>
      <vt:lpstr>Risks and mitigation</vt:lpstr>
      <vt:lpstr>Cracks and Folds</vt:lpstr>
      <vt:lpstr>Segmentation</vt:lpstr>
      <vt:lpstr>Initial Results (Cracks)</vt:lpstr>
      <vt:lpstr>Initial Results (Folds)</vt:lpstr>
      <vt:lpstr>Initial Results – Errors</vt:lpstr>
      <vt:lpstr>Initial Results – Errors</vt:lpstr>
      <vt:lpstr>Improved Results (Cracks)</vt:lpstr>
      <vt:lpstr>Improved Results (Folds)</vt:lpstr>
      <vt:lpstr>PowerPoint Presentation</vt:lpstr>
      <vt:lpstr>Phase 2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Stitching and Alignment of Large Scale EM Volume</dc:title>
  <dc:creator>Gayathri Mahalingam</dc:creator>
  <cp:lastModifiedBy>Gayathri Mahalingam</cp:lastModifiedBy>
  <cp:revision>28</cp:revision>
  <dcterms:created xsi:type="dcterms:W3CDTF">2018-11-26T22:54:34Z</dcterms:created>
  <dcterms:modified xsi:type="dcterms:W3CDTF">2018-12-11T03:42:07Z</dcterms:modified>
</cp:coreProperties>
</file>